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ExtraBold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jNNL3RrdQ5Yq2nHupQ+CksZJQd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ExtraBold-boldItalic.fntdata"/><Relationship Id="rId16" Type="http://schemas.openxmlformats.org/officeDocument/2006/relationships/font" Target="fonts/Montserrat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uarani-autogestionagencia.bue.edu.ar/preinscripcion/SSAALV/acceso?auth=form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youtube.com/watch?v=6jLOQx0zqTo&amp;ab_channel=EducacionBA" TargetMode="External"/><Relationship Id="rId6" Type="http://schemas.openxmlformats.org/officeDocument/2006/relationships/hyperlink" Target="https://aulasvirtuales.bue.edu.ar/mod/resource/view.php?id=21585" TargetMode="External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uarani-autogestionagencia.bue.edu.ar/preinscripcion/SSAALV/acceso?auth=form" TargetMode="External"/><Relationship Id="rId4" Type="http://schemas.openxmlformats.org/officeDocument/2006/relationships/hyperlink" Target="https://www.youtube.com/watch?v=6jLOQx0zqTo&amp;ab_channel=EducacionBA" TargetMode="External"/><Relationship Id="rId5" Type="http://schemas.openxmlformats.org/officeDocument/2006/relationships/hyperlink" Target="https://docs.google.com/presentation/d/1L1UmrQj75O-94R1-cQ9JPz1y_NtUl6M9/edit#slide=id.p10" TargetMode="External"/><Relationship Id="rId6" Type="http://schemas.openxmlformats.org/officeDocument/2006/relationships/hyperlink" Target="mailto:preingreso.ifts@bue.edu.ar" TargetMode="External"/><Relationship Id="rId7" Type="http://schemas.openxmlformats.org/officeDocument/2006/relationships/hyperlink" Target="https://guarani-autogestionagencia.bue.edu.ar/" TargetMode="External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cEPwRjfDtrECwIdh71_hWB8E50tk8xzr/view" TargetMode="External"/><Relationship Id="rId4" Type="http://schemas.openxmlformats.org/officeDocument/2006/relationships/hyperlink" Target="https://docs.google.com/presentation/d/17hFAQp7qmQ8CvCvBhrVI8pkcHk9YRGzP/edit?usp=sharing&amp;ouid=102325216811675691646&amp;rtpof=true&amp;sd=tru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uenosaires.gob.ar/educacion/agencia-de-habilidades-para-el-futuro/pasarelas-educativ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14748" l="0" r="0" t="0"/>
          <a:stretch/>
        </p:blipFill>
        <p:spPr>
          <a:xfrm>
            <a:off x="0" y="0"/>
            <a:ext cx="9144003" cy="43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4079050"/>
            <a:ext cx="9151800" cy="1064700"/>
          </a:xfrm>
          <a:prstGeom prst="rect">
            <a:avLst/>
          </a:prstGeom>
          <a:gradFill>
            <a:gsLst>
              <a:gs pos="0">
                <a:srgbClr val="390E8C"/>
              </a:gs>
              <a:gs pos="100000">
                <a:srgbClr val="7F1BB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2625" y="4442850"/>
            <a:ext cx="698776" cy="3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350" y="4442850"/>
            <a:ext cx="3987722" cy="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44461" y="1153000"/>
            <a:ext cx="5963827" cy="21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67321" l="0" r="0" t="14366"/>
          <a:stretch/>
        </p:blipFill>
        <p:spPr>
          <a:xfrm>
            <a:off x="0" y="4201725"/>
            <a:ext cx="9144003" cy="94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225" y="388050"/>
            <a:ext cx="4069627" cy="3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1600" y="1412275"/>
            <a:ext cx="4225423" cy="27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3000" y="388050"/>
            <a:ext cx="1189202" cy="4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473750" y="1620750"/>
            <a:ext cx="39579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3100" u="none" cap="none" strike="noStrike">
                <a:solidFill>
                  <a:srgbClr val="390E8C"/>
                </a:solidFill>
              </a:rPr>
              <a:t>EDUCACIÓN </a:t>
            </a:r>
            <a:endParaRPr b="1" i="0" sz="3100" u="none" cap="none" strike="noStrike">
              <a:solidFill>
                <a:srgbClr val="390E8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3100" u="none" cap="none" strike="noStrike">
                <a:solidFill>
                  <a:srgbClr val="390E8C"/>
                </a:solidFill>
              </a:rPr>
              <a:t>TÉCNICA </a:t>
            </a:r>
            <a:endParaRPr b="1" i="0" sz="3100" u="none" cap="none" strike="noStrike">
              <a:solidFill>
                <a:srgbClr val="390E8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3100" u="none" cap="none" strike="noStrike">
                <a:solidFill>
                  <a:srgbClr val="390E8C"/>
                </a:solidFill>
              </a:rPr>
              <a:t>SUPERIOR</a:t>
            </a:r>
            <a:endParaRPr b="1" i="0" sz="3100" u="none" cap="none" strike="noStrike">
              <a:solidFill>
                <a:srgbClr val="390E8C"/>
              </a:solidFill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65600" y="3236850"/>
            <a:ext cx="301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1600" u="none" cap="none" strike="noStrike">
                <a:solidFill>
                  <a:srgbClr val="390E8C"/>
                </a:solidFill>
              </a:rPr>
              <a:t>Todo lo que tenés que saber</a:t>
            </a:r>
            <a:endParaRPr b="1" i="0" sz="1600" u="none" cap="none" strike="noStrike">
              <a:solidFill>
                <a:srgbClr val="390E8C"/>
              </a:solidFill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33000" y="388050"/>
            <a:ext cx="1189202" cy="4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1079675" y="1763950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3532175" y="1763950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879925" y="1371900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4332425" y="1371900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668175" y="562095"/>
            <a:ext cx="7860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s" sz="2100" u="none" cap="none" strike="noStrike">
                <a:solidFill>
                  <a:srgbClr val="390E8C"/>
                </a:solidFill>
              </a:rPr>
              <a:t>PASOS PARA SER ESTUDIANTE DE TÉCNICA SUPERIOR</a:t>
            </a:r>
            <a:endParaRPr b="1" i="0" sz="2100" u="none" cap="none" strike="noStrike">
              <a:solidFill>
                <a:srgbClr val="390E8C"/>
              </a:solidFill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197172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1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095575" y="2631275"/>
            <a:ext cx="21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Pre-inscripción </a:t>
            </a:r>
            <a:endParaRPr b="1" i="0" sz="15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y carga de documentación </a:t>
            </a:r>
            <a:endParaRPr b="1" i="0" sz="15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a través del </a:t>
            </a:r>
            <a:r>
              <a:rPr b="1" i="0" lang="es" sz="15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SIU-Guaraní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079675" y="2050170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06/11/24 al 05/03/25</a:t>
            </a:r>
            <a:endParaRPr i="0" sz="1500" u="none" cap="none" strike="noStrike">
              <a:solidFill>
                <a:schemeClr val="lt1"/>
              </a:solidFill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40347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2 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3540125" y="2631275"/>
            <a:ext cx="215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Curso de </a:t>
            </a:r>
            <a:r>
              <a:rPr b="1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preparación  </a:t>
            </a:r>
            <a:endParaRPr b="1" i="0" sz="15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para los exámenes de Ecope e Ipemat</a:t>
            </a:r>
            <a:endParaRPr b="1" i="0" sz="14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3532175" y="2036775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06/11/24 al 07/03/25</a:t>
            </a:r>
            <a:endParaRPr b="1" i="0" sz="1700" u="none" cap="none" strike="noStrike">
              <a:solidFill>
                <a:schemeClr val="lt1"/>
              </a:solidFill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5984675" y="1763950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6784925" y="1371900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685597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3 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5984675" y="2677200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Realización de </a:t>
            </a:r>
            <a:r>
              <a:rPr b="1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exámenes Obligatorios</a:t>
            </a:r>
            <a:endParaRPr b="0" i="0" sz="14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5984675" y="2036775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03/02/2</a:t>
            </a:r>
            <a:r>
              <a:rPr b="1" lang="es" sz="1500">
                <a:solidFill>
                  <a:schemeClr val="lt1"/>
                </a:solidFill>
              </a:rPr>
              <a:t>5</a:t>
            </a:r>
            <a:r>
              <a:rPr b="1" i="0" lang="es" sz="1500" u="none" cap="none" strike="noStrike">
                <a:solidFill>
                  <a:schemeClr val="lt1"/>
                </a:solidFill>
              </a:rPr>
              <a:t> al 07/03/25</a:t>
            </a:r>
            <a:endParaRPr b="1" i="0" sz="1500" u="none" cap="none" strike="noStrike">
              <a:solidFill>
                <a:schemeClr val="lt1"/>
              </a:solidFill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1095575" y="4227950"/>
            <a:ext cx="21579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rotWithShape="0" algn="bl" dir="2580000" dist="57150">
              <a:srgbClr val="000000">
                <a:alpha val="1686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sng" cap="none" strike="noStrike">
                <a:solidFill>
                  <a:srgbClr val="674E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TUTORIAL</a:t>
            </a:r>
            <a:endParaRPr b="1" i="0" sz="1300" u="none" cap="none" strike="noStrike">
              <a:solidFill>
                <a:srgbClr val="674EA7"/>
              </a:solidFill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3548075" y="4170950"/>
            <a:ext cx="2157900" cy="738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880000" dist="66675">
              <a:srgbClr val="000000">
                <a:alpha val="1882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300" u="none" cap="none" strike="noStrike">
                <a:solidFill>
                  <a:srgbClr val="674EA7"/>
                </a:solidFill>
              </a:rPr>
              <a:t>VER</a:t>
            </a:r>
            <a:r>
              <a:rPr b="1" i="0" lang="es" sz="1300" u="none" cap="none" strike="noStrike">
                <a:solidFill>
                  <a:srgbClr val="000000"/>
                </a:solidFill>
              </a:rPr>
              <a:t>  </a:t>
            </a:r>
            <a:r>
              <a:rPr b="1" i="0" lang="es" sz="1300" u="sng" cap="none" strike="noStrike">
                <a:solidFill>
                  <a:schemeClr val="hlink"/>
                </a:solidFill>
                <a:hlinkClick r:id="rId6"/>
              </a:rPr>
              <a:t>TUTORIAL ACCESO AL AULA</a:t>
            </a:r>
            <a:endParaRPr b="1" i="0" sz="1300" u="none" cap="none" strike="noStrike">
              <a:solidFill>
                <a:srgbClr val="351C75"/>
              </a:solidFill>
            </a:endParaRP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9925" y="3779324"/>
            <a:ext cx="870646" cy="110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671213" y="1603238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471463" y="1211188"/>
            <a:ext cx="573300" cy="55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71213" y="438638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Pasos para ser estudiante de Técnica Superior</a:t>
            </a:r>
            <a:endParaRPr i="0" sz="1500" u="none" cap="none" strike="noStrike">
              <a:solidFill>
                <a:srgbClr val="390E8C"/>
              </a:solidFill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1555325" y="112495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1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679163" y="2394588"/>
            <a:ext cx="21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390E8C"/>
                </a:solidFill>
              </a:rPr>
              <a:t>Pre-inscripción </a:t>
            </a:r>
            <a:endParaRPr b="1" i="0" sz="1500" u="none" cap="none" strike="noStrike">
              <a:solidFill>
                <a:srgbClr val="390E8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rgbClr val="390E8C"/>
                </a:solidFill>
              </a:rPr>
              <a:t>y carga de documentación </a:t>
            </a:r>
            <a:endParaRPr b="1" i="0" sz="1500" u="none" cap="none" strike="noStrike">
              <a:solidFill>
                <a:srgbClr val="390E8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a través del </a:t>
            </a:r>
            <a:r>
              <a:rPr b="1" i="0" lang="es" sz="1500" u="sng" cap="none" strike="noStrike">
                <a:solidFill>
                  <a:schemeClr val="hlink"/>
                </a:solidFill>
                <a:hlinkClick r:id="rId3"/>
              </a:rPr>
              <a:t>SIU-Guaraní</a:t>
            </a:r>
            <a:endParaRPr b="1" i="0" sz="1500" u="none" cap="none" strike="noStrike">
              <a:solidFill>
                <a:schemeClr val="accent5"/>
              </a:solidFill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671213" y="1876063"/>
            <a:ext cx="2173800" cy="400200"/>
          </a:xfrm>
          <a:prstGeom prst="rect">
            <a:avLst/>
          </a:prstGeom>
          <a:solidFill>
            <a:srgbClr val="FF5BBE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27/05/24 al 28/06/24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679163" y="4046238"/>
            <a:ext cx="21579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rotWithShape="0" algn="bl" dir="2580000" dist="57150">
              <a:srgbClr val="000000">
                <a:alpha val="1686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sng" cap="none" strike="noStrike">
                <a:solidFill>
                  <a:srgbClr val="674E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TUTORIAL</a:t>
            </a:r>
            <a:endParaRPr b="1" i="0" sz="1300" u="none" cap="none" strike="noStrike">
              <a:solidFill>
                <a:srgbClr val="674EA7"/>
              </a:solidFill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224018" y="438646"/>
            <a:ext cx="5492700" cy="368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Montserrat"/>
              <a:buAutoNum type="alphaLcParenR"/>
            </a:pP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Cargar tus datos completos. </a:t>
            </a:r>
            <a:endParaRPr b="1" i="0" sz="1300" cap="none" strike="noStrike">
              <a:solidFill>
                <a:srgbClr val="390E8C"/>
              </a:solidFill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Montserrat"/>
              <a:buAutoNum type="alphaLcParenR"/>
            </a:pP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Seleccionar la tecnicatura y el instituto en donde </a:t>
            </a: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querés cursar</a:t>
            </a:r>
            <a:r>
              <a:rPr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 (sólo podés elegir una carrera).</a:t>
            </a:r>
            <a:endParaRPr>
              <a:solidFill>
                <a:srgbClr val="390E8C"/>
              </a:solidFill>
              <a:highlight>
                <a:schemeClr val="lt2"/>
              </a:highlight>
            </a:endParaRPr>
          </a:p>
          <a:p>
            <a:pPr indent="0" lvl="0" marL="146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sng" cap="none" strike="noStrike">
                <a:solidFill>
                  <a:schemeClr val="hlink"/>
                </a:solidFill>
                <a:highlight>
                  <a:schemeClr val="lt2"/>
                </a:highlight>
                <a:hlinkClick r:id="rId5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VER OFERTA DISPONIBLE ACÁ</a:t>
            </a:r>
            <a:endParaRPr b="1" i="0" sz="1300" u="sng" cap="none" strike="noStrike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290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Arial"/>
              <a:buAutoNum type="alphaLcParenR" startAt="3"/>
            </a:pP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Seleccionar el horario </a:t>
            </a:r>
            <a:r>
              <a:rPr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(</a:t>
            </a:r>
            <a:r>
              <a:rPr lang="es" sz="1300">
                <a:solidFill>
                  <a:srgbClr val="390E8C"/>
                </a:solidFill>
                <a:highlight>
                  <a:schemeClr val="lt2"/>
                </a:highlight>
              </a:rPr>
              <a:t>corrobora</a:t>
            </a:r>
            <a:r>
              <a:rPr lang="es" sz="1300">
                <a:solidFill>
                  <a:srgbClr val="390E8C"/>
                </a:solidFill>
                <a:highlight>
                  <a:schemeClr val="lt2"/>
                </a:highlight>
              </a:rPr>
              <a:t> el horario antes de finalizar la preinscripción)</a:t>
            </a:r>
            <a:endParaRPr i="0" sz="1300" cap="none" strike="noStrike">
              <a:solidFill>
                <a:srgbClr val="390E8C"/>
              </a:solidFill>
              <a:highlight>
                <a:schemeClr val="lt2"/>
              </a:highlight>
            </a:endParaRPr>
          </a:p>
          <a:p>
            <a:pPr indent="-34290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Arial"/>
              <a:buAutoNum type="alphaLcParenR" startAt="3"/>
            </a:pP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Cargar tu DNI y Título que certifica el secundario completo.</a:t>
            </a:r>
            <a:r>
              <a:rPr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 Si tenés más de 25 años y  no tenés título secundario, escribinos a </a:t>
            </a: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preingreso.ifts@bue.edu.ar</a:t>
            </a:r>
            <a:endParaRPr b="1" sz="1300">
              <a:solidFill>
                <a:srgbClr val="390E8C"/>
              </a:solidFill>
              <a:highlight>
                <a:schemeClr val="lt2"/>
              </a:highlight>
            </a:endParaRPr>
          </a:p>
          <a:p>
            <a:pPr indent="-34290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AutoNum type="alphaLcParenR" startAt="3"/>
            </a:pPr>
            <a:r>
              <a:rPr b="1" lang="es" sz="1300">
                <a:solidFill>
                  <a:srgbClr val="390E8C"/>
                </a:solidFill>
                <a:highlight>
                  <a:schemeClr val="lt2"/>
                </a:highlight>
              </a:rPr>
              <a:t>Descarga tu comprobante de </a:t>
            </a:r>
            <a:r>
              <a:rPr b="1" lang="es" sz="1300">
                <a:solidFill>
                  <a:srgbClr val="390E8C"/>
                </a:solidFill>
                <a:highlight>
                  <a:schemeClr val="lt2"/>
                </a:highlight>
              </a:rPr>
              <a:t>Preinscripción</a:t>
            </a:r>
            <a:endParaRPr sz="1300">
              <a:solidFill>
                <a:srgbClr val="390E8C"/>
              </a:solidFill>
              <a:highlight>
                <a:schemeClr val="lt2"/>
              </a:highlight>
            </a:endParaRPr>
          </a:p>
          <a:p>
            <a:pPr indent="0" lvl="0" marL="146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Si ya tenés usuario en Siu Guaraní, podés preinscribirte desde el </a:t>
            </a:r>
            <a:r>
              <a:rPr b="1" i="0" lang="es" sz="1300" u="sng" cap="none" strike="noStrike">
                <a:solidFill>
                  <a:srgbClr val="390E8C"/>
                </a:solidFill>
                <a:highlight>
                  <a:schemeClr val="lt2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Portal de Alumnos</a:t>
            </a:r>
            <a:endParaRPr b="1" i="0" sz="1300" u="sng" cap="none" strike="noStrike">
              <a:solidFill>
                <a:srgbClr val="390E8C"/>
              </a:solidFill>
              <a:highlight>
                <a:schemeClr val="lt2"/>
              </a:highlight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671213" y="1875120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06/11/24 al 05/03/25</a:t>
            </a:r>
            <a:endParaRPr i="0" sz="1500" u="none" cap="none" strike="noStrike">
              <a:solidFill>
                <a:schemeClr val="lt1"/>
              </a:solidFill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6253675" y="1473338"/>
            <a:ext cx="267900" cy="129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675075" y="4232400"/>
            <a:ext cx="5245800" cy="752700"/>
          </a:xfrm>
          <a:prstGeom prst="rect">
            <a:avLst/>
          </a:prstGeom>
          <a:solidFill>
            <a:srgbClr val="120749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chemeClr val="accent4"/>
                </a:solidFill>
              </a:rPr>
              <a:t>7 días después de preinscribirte,</a:t>
            </a:r>
            <a:r>
              <a:rPr i="0" lang="es" sz="1300" u="none" cap="none" strike="noStrike">
                <a:solidFill>
                  <a:schemeClr val="lt1"/>
                </a:solidFill>
              </a:rPr>
              <a:t> vas a recibir un correo con los datos para que puedas acceder al curso </a:t>
            </a:r>
            <a:r>
              <a:rPr i="0" lang="es" sz="1300" u="none" cap="none" strike="noStrike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de</a:t>
            </a:r>
            <a:r>
              <a:rPr i="0" lang="es" sz="1300" u="none" cap="none" strike="noStrike">
                <a:solidFill>
                  <a:schemeClr val="lt1"/>
                </a:solidFill>
              </a:rPr>
              <a:t> preingreso en el aula virtual</a:t>
            </a:r>
            <a:r>
              <a:rPr lang="es" sz="1300">
                <a:solidFill>
                  <a:schemeClr val="lt1"/>
                </a:solidFill>
              </a:rPr>
              <a:t> moodle.</a:t>
            </a:r>
            <a:endParaRPr i="0" sz="1300" u="none" cap="none" strike="noStrike">
              <a:solidFill>
                <a:schemeClr val="lt1"/>
              </a:solidFill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2932971" y="4232405"/>
            <a:ext cx="646200" cy="646200"/>
            <a:chOff x="3628782" y="3974972"/>
            <a:chExt cx="646200" cy="646200"/>
          </a:xfrm>
        </p:grpSpPr>
        <p:sp>
          <p:nvSpPr>
            <p:cNvPr id="111" name="Google Shape;111;p4"/>
            <p:cNvSpPr/>
            <p:nvPr/>
          </p:nvSpPr>
          <p:spPr>
            <a:xfrm>
              <a:off x="3628782" y="3974972"/>
              <a:ext cx="646200" cy="646200"/>
            </a:xfrm>
            <a:prstGeom prst="ellipse">
              <a:avLst/>
            </a:prstGeom>
            <a:solidFill>
              <a:srgbClr val="120749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4"/>
            <p:cNvPicPr preferRelativeResize="0"/>
            <p:nvPr/>
          </p:nvPicPr>
          <p:blipFill rotWithShape="1">
            <a:blip r:embed="rId8">
              <a:alphaModFix/>
            </a:blip>
            <a:srcRect b="22033" l="0" r="0" t="0"/>
            <a:stretch/>
          </p:blipFill>
          <p:spPr>
            <a:xfrm>
              <a:off x="3757044" y="4127628"/>
              <a:ext cx="389676" cy="3408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674238" y="559263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Pasos para ser estudiante de Técnica Superior</a:t>
            </a:r>
            <a:endParaRPr i="0" sz="1500" u="none" cap="none" strike="noStrike">
              <a:solidFill>
                <a:srgbClr val="390E8C"/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3373050" y="387076"/>
            <a:ext cx="52428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300">
                <a:solidFill>
                  <a:srgbClr val="390E8C"/>
                </a:solidFill>
              </a:rPr>
              <a:t>Con el usuario y contraseña que te enviamos al correo que registraste en siu guaraní, vas a acceder al aula virtual</a:t>
            </a:r>
            <a:endParaRPr sz="1300">
              <a:solidFill>
                <a:srgbClr val="390E8C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Este curso no es obligatorio</a:t>
            </a:r>
            <a:r>
              <a:rPr i="0" lang="es" sz="1300" u="none" cap="none" strike="noStrike">
                <a:solidFill>
                  <a:srgbClr val="390E8C"/>
                </a:solidFill>
              </a:rPr>
              <a:t>, pero te sugerimos realizarlo porque </a:t>
            </a:r>
            <a:r>
              <a:rPr b="1" i="0" lang="es" sz="1300" u="none" cap="none" strike="noStrike">
                <a:solidFill>
                  <a:srgbClr val="390E8C"/>
                </a:solidFill>
              </a:rPr>
              <a:t>te dará los conocimientos necesarios para realizar los exámenes de ingreso.</a:t>
            </a:r>
            <a:r>
              <a:rPr i="0" lang="es" sz="1300" u="none" cap="none" strike="noStrike">
                <a:solidFill>
                  <a:srgbClr val="390E8C"/>
                </a:solidFill>
              </a:rPr>
              <a:t> 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390E8C"/>
                </a:solidFill>
              </a:rPr>
              <a:t>La modalidad es virtual y autoasistido.</a:t>
            </a:r>
            <a:endParaRPr i="0" sz="1300" u="none" cap="none" strike="noStrike">
              <a:solidFill>
                <a:srgbClr val="390E8C"/>
              </a:solidFill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688338" y="1723863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488588" y="1331813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559638" y="1217432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2 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696288" y="2564888"/>
            <a:ext cx="215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Curso de </a:t>
            </a:r>
            <a:r>
              <a:rPr b="1" i="0" lang="es" sz="1500" u="none" cap="none" strike="noStrike">
                <a:solidFill>
                  <a:srgbClr val="390E8C"/>
                </a:solidFill>
              </a:rPr>
              <a:t>preparación  </a:t>
            </a:r>
            <a:endParaRPr b="1" i="0" sz="1500" u="none" cap="none" strike="noStrike">
              <a:solidFill>
                <a:srgbClr val="390E8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para los exámenes obligatorios de Ecope e Ipemat</a:t>
            </a:r>
            <a:endParaRPr b="1" i="0" sz="1400" u="none" cap="none" strike="noStrike">
              <a:solidFill>
                <a:srgbClr val="390E8C"/>
              </a:solidFill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688338" y="1996688"/>
            <a:ext cx="2173800" cy="431100"/>
          </a:xfrm>
          <a:prstGeom prst="rect">
            <a:avLst/>
          </a:prstGeom>
          <a:solidFill>
            <a:srgbClr val="FF5BBE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96288" y="4281638"/>
            <a:ext cx="2157900" cy="51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880000" dist="66675">
              <a:srgbClr val="000000">
                <a:alpha val="1882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s" sz="1300" u="sng">
                <a:solidFill>
                  <a:schemeClr val="hlink"/>
                </a:solidFill>
                <a:hlinkClick r:id="rId3"/>
              </a:rPr>
              <a:t>VER TUTORIAL DE ACCESO AULA V.</a:t>
            </a:r>
            <a:endParaRPr b="1" i="0" sz="1300" u="none" cap="none" strike="noStrike">
              <a:solidFill>
                <a:srgbClr val="351C75"/>
              </a:solidFill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3410475" y="2471700"/>
            <a:ext cx="1954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Estrategias de comprensión y producción escrita </a:t>
            </a:r>
            <a:r>
              <a:rPr i="0" lang="es" sz="1300" u="none" cap="none" strike="noStrike">
                <a:solidFill>
                  <a:srgbClr val="390E8C"/>
                </a:solidFill>
              </a:rPr>
              <a:t>(ECOPE)</a:t>
            </a:r>
            <a:endParaRPr i="0" sz="1700" u="none" cap="none" strike="noStrike">
              <a:solidFill>
                <a:srgbClr val="390E8C"/>
              </a:solidFill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5794501" y="2513476"/>
            <a:ext cx="2341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Introducción al pensamiento matemático </a:t>
            </a:r>
            <a:r>
              <a:rPr i="0" lang="es" sz="1300" u="none" cap="none" strike="noStrike">
                <a:solidFill>
                  <a:srgbClr val="390E8C"/>
                </a:solidFill>
              </a:rPr>
              <a:t>(IPEMAT)</a:t>
            </a:r>
            <a:endParaRPr i="0" sz="1800" u="none" cap="none" strike="noStrike">
              <a:solidFill>
                <a:srgbClr val="390E8C"/>
              </a:solidFill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5794492" y="2707206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5"/>
          <p:cNvSpPr txBox="1"/>
          <p:nvPr/>
        </p:nvSpPr>
        <p:spPr>
          <a:xfrm>
            <a:off x="3351217" y="2070140"/>
            <a:ext cx="195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" sz="1600" u="sng" cap="none" strike="noStrike">
                <a:solidFill>
                  <a:srgbClr val="390E8C"/>
                </a:solidFill>
              </a:rPr>
              <a:t>Contenidos:</a:t>
            </a:r>
            <a:endParaRPr i="0" sz="1200" u="sng" cap="none" strike="noStrike">
              <a:solidFill>
                <a:srgbClr val="390E8C"/>
              </a:solidFill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3410478" y="3610313"/>
            <a:ext cx="1835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Pensamiento Computacional (sin examen)</a:t>
            </a:r>
            <a:endParaRPr b="1" i="0" sz="1300" u="none" cap="none" strike="noStrike">
              <a:solidFill>
                <a:srgbClr val="390E8C"/>
              </a:solidFill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794501" y="3610313"/>
            <a:ext cx="217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Introducción a Técnica Superior (sin examen)</a:t>
            </a:r>
            <a:endParaRPr i="0" sz="1800" u="none" cap="none" strike="noStrike">
              <a:solidFill>
                <a:srgbClr val="390E8C"/>
              </a:solidFill>
            </a:endParaRPr>
          </a:p>
        </p:txBody>
      </p:sp>
      <p:cxnSp>
        <p:nvCxnSpPr>
          <p:cNvPr id="131" name="Google Shape;131;p5"/>
          <p:cNvCxnSpPr/>
          <p:nvPr/>
        </p:nvCxnSpPr>
        <p:spPr>
          <a:xfrm>
            <a:off x="3414828" y="2648913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5"/>
          <p:cNvCxnSpPr/>
          <p:nvPr/>
        </p:nvCxnSpPr>
        <p:spPr>
          <a:xfrm>
            <a:off x="3405517" y="3645713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5"/>
          <p:cNvSpPr txBox="1"/>
          <p:nvPr/>
        </p:nvSpPr>
        <p:spPr>
          <a:xfrm>
            <a:off x="668988" y="2035638"/>
            <a:ext cx="21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27/05/24 al 28/06/24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74238" y="2010082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06/11/24 al 07/03/25</a:t>
            </a:r>
            <a:endParaRPr i="0" sz="1500" u="none" cap="none" strike="noStrike">
              <a:solidFill>
                <a:schemeClr val="lt1"/>
              </a:solidFill>
            </a:endParaRPr>
          </a:p>
        </p:txBody>
      </p:sp>
      <p:cxnSp>
        <p:nvCxnSpPr>
          <p:cNvPr id="135" name="Google Shape;135;p5"/>
          <p:cNvCxnSpPr/>
          <p:nvPr/>
        </p:nvCxnSpPr>
        <p:spPr>
          <a:xfrm>
            <a:off x="5794492" y="3645731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5"/>
          <p:cNvSpPr txBox="1"/>
          <p:nvPr/>
        </p:nvSpPr>
        <p:spPr>
          <a:xfrm>
            <a:off x="3373050" y="4448800"/>
            <a:ext cx="398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390E8C"/>
                </a:solidFill>
              </a:rPr>
              <a:t>Accede al </a:t>
            </a:r>
            <a:r>
              <a:rPr b="1" lang="es" sz="13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cronograma de Visitas a los Institutos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7516600" y="4576288"/>
            <a:ext cx="267900" cy="129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805750" y="606675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Pasos para ser estudiante de Técnica Superior</a:t>
            </a:r>
            <a:endParaRPr i="0" sz="1500" u="none" cap="none" strike="noStrike">
              <a:solidFill>
                <a:srgbClr val="390E8C"/>
              </a:solidFill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3065425" y="162275"/>
            <a:ext cx="59127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Montserrat"/>
              <a:buChar char="●"/>
            </a:pPr>
            <a:r>
              <a:rPr i="0" lang="es" sz="1300" u="none" cap="none" strike="noStrike">
                <a:solidFill>
                  <a:srgbClr val="390E8C"/>
                </a:solidFill>
              </a:rPr>
              <a:t>Tenés que realizar </a:t>
            </a:r>
            <a:r>
              <a:rPr b="1" i="0" lang="es" sz="1300" u="none" cap="none" strike="noStrike">
                <a:solidFill>
                  <a:srgbClr val="390E8C"/>
                </a:solidFill>
              </a:rPr>
              <a:t>2 exámenes obligatorios</a:t>
            </a:r>
            <a:r>
              <a:rPr i="0" lang="es" sz="1300" u="none" cap="none" strike="noStrike">
                <a:solidFill>
                  <a:srgbClr val="390E8C"/>
                </a:solidFill>
              </a:rPr>
              <a:t> donde se evalúan contenidos de: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○"/>
            </a:pPr>
            <a:r>
              <a:rPr i="0" lang="es" sz="1300" u="none" cap="none" strike="noStrike">
                <a:solidFill>
                  <a:srgbClr val="390E8C"/>
                </a:solidFill>
              </a:rPr>
              <a:t>“Estrategias de comprensión y producción escrita”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○"/>
            </a:pPr>
            <a:r>
              <a:rPr i="0" lang="es" sz="1300" u="none" cap="none" strike="noStrike">
                <a:solidFill>
                  <a:srgbClr val="390E8C"/>
                </a:solidFill>
              </a:rPr>
              <a:t>“Introducción al pensamiento matemático”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Montserrat"/>
              <a:buChar char="●"/>
            </a:pPr>
            <a:r>
              <a:rPr i="0" lang="es" sz="1300" u="none" cap="none" strike="noStrike">
                <a:solidFill>
                  <a:srgbClr val="390E8C"/>
                </a:solidFill>
              </a:rPr>
              <a:t>Los exámenes estarán habilitados en el aula virtual Moodle del </a:t>
            </a:r>
            <a:r>
              <a:rPr b="1" i="0" lang="es" sz="1300" u="none" cap="none" strike="noStrike">
                <a:solidFill>
                  <a:srgbClr val="390E8C"/>
                </a:solidFill>
              </a:rPr>
              <a:t>03/02/25 al 07/03/25. </a:t>
            </a:r>
            <a:r>
              <a:rPr i="0" lang="es" sz="1300" u="none" cap="none" strike="noStrike">
                <a:solidFill>
                  <a:srgbClr val="390E8C"/>
                </a:solidFill>
              </a:rPr>
              <a:t>Tenés un solo intento y dos horas para realizar cada examen.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●"/>
            </a:pPr>
            <a:r>
              <a:rPr i="0" lang="es" sz="1300" u="none" cap="none" strike="noStrike">
                <a:solidFill>
                  <a:srgbClr val="390E8C"/>
                </a:solidFill>
              </a:rPr>
              <a:t>El ingreso a la carrera se realiza por orden de mérito en base al puntaje total obtenido. Este puntaje surge de la suma de los resultados de ambos exámenes. 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●"/>
            </a:pPr>
            <a:r>
              <a:rPr b="1" lang="es" sz="1300">
                <a:solidFill>
                  <a:srgbClr val="390E8C"/>
                </a:solidFill>
              </a:rPr>
              <a:t>La confirmación de la vacante será comunicada a partir del 12/03/25. </a:t>
            </a:r>
            <a:endParaRPr b="1" sz="1300">
              <a:solidFill>
                <a:srgbClr val="390E8C"/>
              </a:solidFill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●"/>
            </a:pPr>
            <a:r>
              <a:rPr i="0" lang="es" sz="1300" u="none" cap="none" strike="noStrike">
                <a:solidFill>
                  <a:srgbClr val="390E8C"/>
                </a:solidFill>
              </a:rPr>
              <a:t>La documentación cargada en el SIU, deberás entregarla en el instituto para validar tu vacante una vez que te sea otorgada la misma.</a:t>
            </a:r>
            <a:r>
              <a:rPr lang="es" sz="1300">
                <a:solidFill>
                  <a:srgbClr val="390E8C"/>
                </a:solidFill>
              </a:rPr>
              <a:t> </a:t>
            </a:r>
            <a:r>
              <a:rPr i="0" lang="es" sz="1300" u="none" cap="none" strike="noStrike">
                <a:solidFill>
                  <a:srgbClr val="390E8C"/>
                </a:solidFill>
              </a:rPr>
              <a:t>El instituto te avisará cuando tengas que entregarla. </a:t>
            </a:r>
            <a:endParaRPr sz="1300">
              <a:solidFill>
                <a:srgbClr val="390E8C"/>
              </a:solidFill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●"/>
            </a:pPr>
            <a:r>
              <a:rPr b="1" lang="es" sz="1300">
                <a:solidFill>
                  <a:srgbClr val="390E8C"/>
                </a:solidFill>
              </a:rPr>
              <a:t>Conocé sobre las </a:t>
            </a:r>
            <a:r>
              <a:rPr b="1" lang="es" sz="1300" u="sng">
                <a:solidFill>
                  <a:schemeClr val="hlink"/>
                </a:solidFill>
                <a:hlinkClick r:id="rId3"/>
              </a:rPr>
              <a:t>Pasarelas Educativas</a:t>
            </a: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770000" y="1847475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1570250" y="1455425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1641300" y="1341045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3 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777950" y="2688500"/>
            <a:ext cx="21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500" u="none" cap="none" strike="noStrike">
                <a:solidFill>
                  <a:srgbClr val="351C75"/>
                </a:solidFill>
              </a:rPr>
              <a:t>Realización de </a:t>
            </a:r>
            <a:r>
              <a:rPr b="1" i="0" lang="es" sz="1500" u="none" cap="none" strike="noStrike">
                <a:solidFill>
                  <a:srgbClr val="351C75"/>
                </a:solidFill>
              </a:rPr>
              <a:t>exámenes obligatorios de Ecope e Ipemat</a:t>
            </a:r>
            <a:endParaRPr b="1" i="0" sz="1500" u="none" cap="none" strike="noStrike">
              <a:solidFill>
                <a:srgbClr val="351C75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0" y="4743300"/>
            <a:ext cx="411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s" sz="1300" u="none" cap="none" strike="noStrike">
                <a:solidFill>
                  <a:srgbClr val="3F4B99"/>
                </a:solidFill>
              </a:rPr>
              <a:t>Consultas: </a:t>
            </a:r>
            <a:r>
              <a:rPr b="1" i="0" lang="es" sz="1300" u="none" cap="none" strike="noStrike">
                <a:solidFill>
                  <a:srgbClr val="FF5BBE"/>
                </a:solidFill>
              </a:rPr>
              <a:t>preingreso.ifts@bue.edu.ar</a:t>
            </a:r>
            <a:endParaRPr i="0" sz="1500" u="none" cap="none" strike="noStrike">
              <a:solidFill>
                <a:srgbClr val="FF5BBE"/>
              </a:solidFill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770000" y="2028713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03/02/2</a:t>
            </a:r>
            <a:r>
              <a:rPr b="1" lang="es" sz="1500">
                <a:solidFill>
                  <a:schemeClr val="lt1"/>
                </a:solidFill>
              </a:rPr>
              <a:t>5</a:t>
            </a:r>
            <a:r>
              <a:rPr b="1" i="0" lang="es" sz="1500" u="none" cap="none" strike="noStrike">
                <a:solidFill>
                  <a:schemeClr val="lt1"/>
                </a:solidFill>
              </a:rPr>
              <a:t> al 07/03/25</a:t>
            </a:r>
            <a:endParaRPr b="1" i="0" sz="1500" u="none" cap="none" strike="noStrike">
              <a:solidFill>
                <a:schemeClr val="lt1"/>
              </a:solidFill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6976975" y="4743288"/>
            <a:ext cx="267900" cy="129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Loreley Navarro</dc:creator>
</cp:coreProperties>
</file>