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Montserrat SemiBold" panose="020B0604020202020204" charset="0"/>
      <p:regular r:id="rId28"/>
      <p:bold r:id="rId29"/>
      <p:italic r:id="rId30"/>
      <p:boldItalic r:id="rId31"/>
    </p:embeddedFont>
    <p:embeddedFont>
      <p:font typeface="Montserrat Light" panose="020B0604020202020204" charset="0"/>
      <p:regular r:id="rId32"/>
      <p:bold r:id="rId33"/>
      <p:italic r:id="rId34"/>
      <p:boldItalic r:id="rId35"/>
    </p:embeddedFont>
    <p:embeddedFont>
      <p:font typeface="Montserrat Medium" panose="020B0604020202020204" charset="0"/>
      <p:regular r:id="rId36"/>
      <p:bold r:id="rId37"/>
      <p:italic r:id="rId38"/>
      <p:boldItalic r:id="rId39"/>
    </p:embeddedFont>
    <p:embeddedFont>
      <p:font typeface="Montserrat ExtraBold" panose="020B0604020202020204" charset="0"/>
      <p:bold r:id="rId40"/>
      <p:boldItalic r:id="rId41"/>
    </p:embeddedFont>
    <p:embeddedFont>
      <p:font typeface="Montserrat" panose="020B060402020202020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9B3BCB-6F60-4201-8E47-5004F5D352A6}">
  <a:tblStyle styleId="{549B3BCB-6F60-4201-8E47-5004F5D35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34792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966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3333f8b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243333f8b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4360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4356943d0d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g24356943d0d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385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4356943d0d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24356943d0d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8289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4356943d0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24356943d0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666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3333f8b5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243333f8b5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89940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4356943d0d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g24356943d0d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7106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43333f8b5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g243333f8b5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33371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147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4504876a3f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g24504876a3f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6155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4504876a3f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g24504876a3f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819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4911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4504876a3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24504876a3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1901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4504876a3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24504876a3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033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4504876a3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24504876a3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29882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4504876a3f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24504876a3f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192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4504876a3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g24504876a3f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119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4504876a3f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g24504876a3f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5233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4356943d0d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4356943d0d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957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4356943d0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4356943d0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4279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34df5f93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434df5f93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2683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135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111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3333f8b5b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43333f8b5b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6575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52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preingreso.ifts@bue.edu.ar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s://docs.google.com/forms/d/e/1FAIpQLSeJVB9cpOIJpG5oSyq-YEFhGWqwJ0Nm2tgzy6rlAtjxVkovJw/viewfor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s://drive.google.com/file/d/1cEPwRjfDtrECwIdh71_hWB8E50tk8xzr/view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6jLOQx0zqTo&amp;ab_channel=EducacionBA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guarani-autogestionagencia.bue.edu.ar/preinscripcion/SSAALV/acceso?auth=form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6jLOQx0zqTo&amp;ab_channel=EducacionBA" TargetMode="External"/><Relationship Id="rId4" Type="http://schemas.openxmlformats.org/officeDocument/2006/relationships/hyperlink" Target="https://guarani-autogestionagencia.bue.edu.ar/preinscripcion/SSAALV/acceso?auth=for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s://drive.google.com/file/d/1cEPwRjfDtrECwIdh71_hWB8E50tk8xzr/vie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agenciadeaprendizaje.bue.edu.ar/busqueda-curso/?_sfm_institucion=Instituto%20de%20Formaci%C3%B3n%20T%C3%A9cnica%20Superior%20(IFTS)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sEQlBq_I3dS-l869iSIP4LK5IIX3qD_r/view?usp=sharing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hyperlink" Target="https://drive.google.com/file/d/1OUQs_EuBRDLZdWk3JutYBWKkXTj8qhKK/vi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52000"/>
          </a:blip>
          <a:srcRect l="-7379" t="-29304" r="7379" b="45362"/>
          <a:stretch/>
        </p:blipFill>
        <p:spPr>
          <a:xfrm>
            <a:off x="3764300" y="1226275"/>
            <a:ext cx="5406751" cy="39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t="30084"/>
          <a:stretch/>
        </p:blipFill>
        <p:spPr>
          <a:xfrm>
            <a:off x="6184825" y="0"/>
            <a:ext cx="1205526" cy="90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7250" y="1347715"/>
            <a:ext cx="5001651" cy="33018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507000" y="1833000"/>
            <a:ext cx="2963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1207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EDUCACIÓN </a:t>
            </a:r>
            <a:endParaRPr sz="2800">
              <a:solidFill>
                <a:srgbClr val="12074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1207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TÉCNICA </a:t>
            </a:r>
            <a:endParaRPr sz="2800">
              <a:solidFill>
                <a:srgbClr val="12074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120749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SUPERIOR</a:t>
            </a:r>
            <a:endParaRPr sz="2800">
              <a:solidFill>
                <a:srgbClr val="120749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/>
          <p:nvPr/>
        </p:nvSpPr>
        <p:spPr>
          <a:xfrm>
            <a:off x="7504100" y="487000"/>
            <a:ext cx="661800" cy="661800"/>
          </a:xfrm>
          <a:prstGeom prst="ellipse">
            <a:avLst/>
          </a:prstGeom>
          <a:solidFill>
            <a:srgbClr val="120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0"/>
            <a:ext cx="1510170" cy="1030123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/>
          <p:nvPr/>
        </p:nvSpPr>
        <p:spPr>
          <a:xfrm>
            <a:off x="5841750" y="746325"/>
            <a:ext cx="661800" cy="661800"/>
          </a:xfrm>
          <a:prstGeom prst="ellipse">
            <a:avLst/>
          </a:prstGeom>
          <a:noFill/>
          <a:ln w="38100" cap="flat" cmpd="sng">
            <a:solidFill>
              <a:srgbClr val="FF5B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BBE"/>
              </a:solidFill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73750" y="3254050"/>
            <a:ext cx="282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lang="es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Todo lo que tenés que saber</a:t>
            </a:r>
            <a:endParaRPr i="0" u="none" strike="noStrike" cap="none">
              <a:solidFill>
                <a:srgbClr val="1207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/>
        </p:nvSpPr>
        <p:spPr>
          <a:xfrm>
            <a:off x="1258150" y="2125350"/>
            <a:ext cx="53490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" sz="3900">
                <a:solidFill>
                  <a:srgbClr val="FF5BBE"/>
                </a:solidFill>
                <a:latin typeface="Montserrat"/>
                <a:ea typeface="Montserrat"/>
                <a:cs typeface="Montserrat"/>
                <a:sym typeface="Montserrat"/>
              </a:rPr>
              <a:t>TOMÁ NOTA…</a:t>
            </a:r>
            <a:endParaRPr sz="5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7" name="Google Shape;187;p22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 rotWithShape="1">
          <a:blip r:embed="rId5">
            <a:alphaModFix/>
          </a:blip>
          <a:srcRect t="43226"/>
          <a:stretch/>
        </p:blipFill>
        <p:spPr>
          <a:xfrm rot="5400000">
            <a:off x="8060212" y="401074"/>
            <a:ext cx="1347100" cy="82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73725" y="1837449"/>
            <a:ext cx="905475" cy="14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/>
        </p:nvSpPr>
        <p:spPr>
          <a:xfrm>
            <a:off x="1670750" y="1491125"/>
            <a:ext cx="5692500" cy="21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El ingreso a las tecnicaturas está sujeto al cumplimiento de todos los requisitos de inscripción y la disponibilidad de vacantes. </a:t>
            </a:r>
            <a:endParaRPr sz="2000">
              <a:solidFill>
                <a:srgbClr val="3F4B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F4B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confirmación de la vacante será comunicada a partir del 4/8/23.</a:t>
            </a:r>
            <a:endParaRPr sz="2000">
              <a:solidFill>
                <a:srgbClr val="3F4B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196" name="Google Shape;196;p23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/>
          <p:cNvPicPr preferRelativeResize="0"/>
          <p:nvPr/>
        </p:nvPicPr>
        <p:blipFill rotWithShape="1">
          <a:blip r:embed="rId5">
            <a:alphaModFix/>
          </a:blip>
          <a:srcRect t="43226"/>
          <a:stretch/>
        </p:blipFill>
        <p:spPr>
          <a:xfrm rot="5400000">
            <a:off x="8060212" y="401074"/>
            <a:ext cx="1347100" cy="82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1670750" y="1262525"/>
            <a:ext cx="5692500" cy="280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Los </a:t>
            </a:r>
            <a:r>
              <a:rPr lang="es" sz="2000" b="1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horarios </a:t>
            </a:r>
            <a:r>
              <a:rPr lang="es" sz="20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 cursada que ofrece el </a:t>
            </a:r>
            <a:r>
              <a:rPr lang="es" sz="2000" b="1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SIU </a:t>
            </a:r>
            <a:r>
              <a:rPr lang="es" sz="20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son de </a:t>
            </a:r>
            <a:r>
              <a:rPr lang="es" sz="2000" b="1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preferencia</a:t>
            </a:r>
            <a:r>
              <a:rPr lang="es" sz="20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 Te recomendamos confirmarlos con el Instituto o con la Dirección General de Educación Técnica Superior antes de avanzar con tu proceso de inscripción. </a:t>
            </a:r>
            <a:endParaRPr sz="2000">
              <a:solidFill>
                <a:srgbClr val="3F4B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/>
            </a:r>
            <a:br>
              <a:rPr lang="es" sz="20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s" sz="15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 tenés consultas escribí a: </a:t>
            </a:r>
            <a:r>
              <a:rPr lang="es" sz="1500" b="1">
                <a:solidFill>
                  <a:srgbClr val="FF5BBE"/>
                </a:solidFill>
                <a:latin typeface="Montserrat"/>
                <a:ea typeface="Montserrat"/>
                <a:cs typeface="Montserrat"/>
                <a:sym typeface="Montserrat"/>
              </a:rPr>
              <a:t>preingreso.ifts@bue.edu.ar</a:t>
            </a:r>
            <a:endParaRPr sz="1500" b="1" i="1">
              <a:solidFill>
                <a:srgbClr val="FF5BB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 rotWithShape="1">
          <a:blip r:embed="rId5">
            <a:alphaModFix/>
          </a:blip>
          <a:srcRect t="43226"/>
          <a:stretch/>
        </p:blipFill>
        <p:spPr>
          <a:xfrm rot="5400000">
            <a:off x="8060212" y="401074"/>
            <a:ext cx="1347100" cy="82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 txBox="1"/>
          <p:nvPr/>
        </p:nvSpPr>
        <p:spPr>
          <a:xfrm>
            <a:off x="1670750" y="1338725"/>
            <a:ext cx="5692500" cy="24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La documentación cargada en el SIU en el </a:t>
            </a:r>
            <a:r>
              <a:rPr lang="es" sz="2000">
                <a:solidFill>
                  <a:srgbClr val="FF5BB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PASO 1</a:t>
            </a:r>
            <a:r>
              <a:rPr lang="es" sz="20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deberás entregarla en el instituto para validar tu vacante una vez que te sea otorgada la vacante. Te avisarán cuando tengas que entregarla. </a:t>
            </a:r>
            <a:endParaRPr sz="2000">
              <a:solidFill>
                <a:srgbClr val="3F4B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3F4B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 tenés consultas escribí a: </a:t>
            </a:r>
            <a:r>
              <a:rPr lang="es" sz="1500" b="1">
                <a:solidFill>
                  <a:srgbClr val="FF5BBE"/>
                </a:solidFill>
                <a:latin typeface="Montserrat"/>
                <a:ea typeface="Montserrat"/>
                <a:cs typeface="Montserrat"/>
                <a:sym typeface="Montserrat"/>
              </a:rPr>
              <a:t>preingreso.ifts@bue.edu.ar</a:t>
            </a:r>
            <a:endParaRPr sz="2000">
              <a:solidFill>
                <a:srgbClr val="3F4B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5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/>
          <p:cNvPicPr preferRelativeResize="0"/>
          <p:nvPr/>
        </p:nvPicPr>
        <p:blipFill rotWithShape="1">
          <a:blip r:embed="rId5">
            <a:alphaModFix/>
          </a:blip>
          <a:srcRect t="43226"/>
          <a:stretch/>
        </p:blipFill>
        <p:spPr>
          <a:xfrm rot="5400000">
            <a:off x="8060212" y="401074"/>
            <a:ext cx="1347100" cy="82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/>
        </p:nvSpPr>
        <p:spPr>
          <a:xfrm>
            <a:off x="1670750" y="1186325"/>
            <a:ext cx="5692500" cy="27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Para ser estudiante de Técnica Superior debés tener DNI y el Título que certifica el secundario completo. </a:t>
            </a:r>
            <a:endParaRPr sz="1500">
              <a:solidFill>
                <a:srgbClr val="3F4B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F4B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En el caso de no tener secundario completo, aquellos aspirantes que tengan más de 25 años y que no cuentan con el título secundario, pueden realizar una evaluación que avala el ingreso a la carrera, sin contar con una titulación anterior. </a:t>
            </a:r>
            <a:endParaRPr sz="1500">
              <a:solidFill>
                <a:srgbClr val="3F4B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3F4B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 tenés consultas escribí a: </a:t>
            </a:r>
            <a:r>
              <a:rPr lang="es" sz="1500" b="1">
                <a:solidFill>
                  <a:srgbClr val="FF5BBE"/>
                </a:solidFill>
                <a:latin typeface="Montserrat"/>
                <a:ea typeface="Montserrat"/>
                <a:cs typeface="Montserrat"/>
                <a:sym typeface="Montserrat"/>
              </a:rPr>
              <a:t>preingreso.ifts@bue.edu.ar</a:t>
            </a:r>
            <a:endParaRPr sz="1500" i="1">
              <a:solidFill>
                <a:srgbClr val="3F4B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220" name="Google Shape;220;p26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6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6"/>
          <p:cNvPicPr preferRelativeResize="0"/>
          <p:nvPr/>
        </p:nvPicPr>
        <p:blipFill rotWithShape="1">
          <a:blip r:embed="rId5">
            <a:alphaModFix/>
          </a:blip>
          <a:srcRect t="43226"/>
          <a:stretch/>
        </p:blipFill>
        <p:spPr>
          <a:xfrm rot="5400000">
            <a:off x="8060212" y="401074"/>
            <a:ext cx="1347100" cy="82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/>
          <p:nvPr/>
        </p:nvSpPr>
        <p:spPr>
          <a:xfrm>
            <a:off x="1746950" y="1795925"/>
            <a:ext cx="5692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Todos los datos personales declarados y la documentación cargada reviste carácter de Declaración Jurada. </a:t>
            </a:r>
            <a:endParaRPr b="1" u="sng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8" name="Google Shape;228;p27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7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7"/>
          <p:cNvPicPr preferRelativeResize="0"/>
          <p:nvPr/>
        </p:nvPicPr>
        <p:blipFill rotWithShape="1">
          <a:blip r:embed="rId5">
            <a:alphaModFix/>
          </a:blip>
          <a:srcRect t="43226"/>
          <a:stretch/>
        </p:blipFill>
        <p:spPr>
          <a:xfrm rot="5400000">
            <a:off x="8060212" y="401074"/>
            <a:ext cx="1347100" cy="82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/>
        </p:nvSpPr>
        <p:spPr>
          <a:xfrm>
            <a:off x="1474200" y="1738125"/>
            <a:ext cx="67383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2000">
                <a:solidFill>
                  <a:srgbClr val="12074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 tenés consultas escribinos a: </a:t>
            </a:r>
            <a:r>
              <a:rPr lang="es" sz="2000" b="1" u="sng">
                <a:solidFill>
                  <a:srgbClr val="FF5BBE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preingreso.ifts@bue.edu.ar</a:t>
            </a:r>
            <a:endParaRPr sz="2000" b="1">
              <a:solidFill>
                <a:srgbClr val="FF5BB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2000" b="1">
              <a:solidFill>
                <a:srgbClr val="FF5BB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" sz="2000">
                <a:solidFill>
                  <a:srgbClr val="12074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 necesitas soporte técnico,</a:t>
            </a:r>
            <a:endParaRPr sz="2000">
              <a:solidFill>
                <a:srgbClr val="12074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s" sz="2000">
                <a:solidFill>
                  <a:srgbClr val="12074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completá el formulario: </a:t>
            </a:r>
            <a:r>
              <a:rPr lang="es" sz="2000" b="1" u="sng">
                <a:solidFill>
                  <a:srgbClr val="FF5BBE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aquí</a:t>
            </a:r>
            <a:endParaRPr sz="2000" b="1" u="sng">
              <a:solidFill>
                <a:srgbClr val="1207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6" name="Google Shape;236;p28"/>
          <p:cNvPicPr preferRelativeResize="0"/>
          <p:nvPr/>
        </p:nvPicPr>
        <p:blipFill rotWithShape="1">
          <a:blip r:embed="rId5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8"/>
          <p:cNvPicPr preferRelativeResize="0"/>
          <p:nvPr/>
        </p:nvPicPr>
        <p:blipFill rotWithShape="1">
          <a:blip r:embed="rId6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8"/>
          <p:cNvPicPr preferRelativeResize="0"/>
          <p:nvPr/>
        </p:nvPicPr>
        <p:blipFill rotWithShape="1">
          <a:blip r:embed="rId7">
            <a:alphaModFix/>
          </a:blip>
          <a:srcRect t="43226"/>
          <a:stretch/>
        </p:blipFill>
        <p:spPr>
          <a:xfrm rot="5400000">
            <a:off x="8060212" y="401074"/>
            <a:ext cx="1347100" cy="82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14727" y="1716101"/>
            <a:ext cx="1568102" cy="181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0749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97352" cy="129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9"/>
          <p:cNvSpPr txBox="1"/>
          <p:nvPr/>
        </p:nvSpPr>
        <p:spPr>
          <a:xfrm>
            <a:off x="1952000" y="2086200"/>
            <a:ext cx="3992700" cy="89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s" sz="2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¡BIENVENIDOS/AS A TÉCNICA SUPERIOR!</a:t>
            </a:r>
            <a:endParaRPr sz="29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46" name="Google Shape;246;p29"/>
          <p:cNvPicPr preferRelativeResize="0"/>
          <p:nvPr/>
        </p:nvPicPr>
        <p:blipFill rotWithShape="1">
          <a:blip r:embed="rId4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09450" y="829725"/>
            <a:ext cx="1997875" cy="324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0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0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0"/>
          <p:cNvPicPr preferRelativeResize="0"/>
          <p:nvPr/>
        </p:nvPicPr>
        <p:blipFill rotWithShape="1">
          <a:blip r:embed="rId5">
            <a:alphaModFix/>
          </a:blip>
          <a:srcRect t="43226"/>
          <a:stretch/>
        </p:blipFill>
        <p:spPr>
          <a:xfrm rot="5400000">
            <a:off x="8060212" y="401074"/>
            <a:ext cx="1347100" cy="820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6" name="Google Shape;256;p30"/>
          <p:cNvGraphicFramePr/>
          <p:nvPr/>
        </p:nvGraphicFramePr>
        <p:xfrm>
          <a:off x="-50" y="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{549B3BCB-6F60-4201-8E47-5004F5D352A6}</a:tableStyleId>
              </a:tblPr>
              <a:tblGrid>
                <a:gridCol w="666775"/>
                <a:gridCol w="1209650"/>
                <a:gridCol w="857250"/>
                <a:gridCol w="733450"/>
                <a:gridCol w="1838325"/>
                <a:gridCol w="723900"/>
                <a:gridCol w="3114700"/>
              </a:tblGrid>
              <a:tr h="7007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N° IFTS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Dirección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Barrio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Teléfono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E-mail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Horario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Tecnicaturas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1007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1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San Martín 665 4º Piso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San Nicolas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4318-7700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dfts_ifts1_de1@bue.edu.ar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7:45 a 11:00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18.00 a 22.00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Seguros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100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2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Cañada de Gómez 3850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Villa Lugano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4638-5656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dfts_ifts2_de20@bue.edu.ar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18:00 a 22:00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Emprendimientos Gastronómicos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808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3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Angel J. Carranza 2045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Palermo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4772-1659/8586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dfts_ifts3_de9@bue.edu.ar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18:30 a 22:15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Administración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8089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4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Murguiondo 2151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Mataderos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4687-2400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dfts_ifts4_de7@bue.edu.ar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18:00 a 22:00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Análisis de Sistemas / Tecnicatura Superior en Desarrollo de Software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2068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5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Rodriguez Peña 747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San Nicolas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4811-9190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dfts_ifts5_de1@bue.edu.ar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18:00 a 22:00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Comercialización / Tecnicatura Superior en Comercio Internacional / Tecnicatura Superior en Análisis de Sistemas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1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1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31"/>
          <p:cNvPicPr preferRelativeResize="0"/>
          <p:nvPr/>
        </p:nvPicPr>
        <p:blipFill rotWithShape="1">
          <a:blip r:embed="rId5">
            <a:alphaModFix/>
          </a:blip>
          <a:srcRect t="43226"/>
          <a:stretch/>
        </p:blipFill>
        <p:spPr>
          <a:xfrm rot="5400000">
            <a:off x="8060212" y="401074"/>
            <a:ext cx="1347100" cy="820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4" name="Google Shape;264;p31"/>
          <p:cNvGraphicFramePr/>
          <p:nvPr/>
        </p:nvGraphicFramePr>
        <p:xfrm>
          <a:off x="-58225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{549B3BCB-6F60-4201-8E47-5004F5D352A6}</a:tableStyleId>
              </a:tblPr>
              <a:tblGrid>
                <a:gridCol w="671000"/>
                <a:gridCol w="1217375"/>
                <a:gridCol w="862725"/>
                <a:gridCol w="738075"/>
                <a:gridCol w="1850025"/>
                <a:gridCol w="728500"/>
                <a:gridCol w="3134525"/>
              </a:tblGrid>
              <a:tr h="5632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N° IFTS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Dirección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Barrio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Teléfono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E-mail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Horario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Tecnicaturas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690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6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Paseo Colon 650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Monserrat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4331-5249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dfts_ifts6_de9@bue.edu.ar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18.30 a 22.30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Comercio Internacional y Aduanas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141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7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 Gaona 1502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Caballito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4581-8804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dfts_ifts7_de7@bue.edu.ar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18:00 a 23:00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Administración / Tecnicatura Superior en Administración de Servicios de Salud / Tecnicatura Superior en Guía de Turismo de la Ciudad de Bs. As.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9160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9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Venezuela 771 Piso 2°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Monserrat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4342-3228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dfts_ifts9_de3@bue.edu.ar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18:00 a 21:45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Administración / Tecnicatura Superior en Administración y Relaciones del Trabajo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6907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10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Av. Entre Ríos 757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Balvanera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4381-5271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dfts_ifts10_de3@bue.edu.ar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15:00 a 19:30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Análisis Clínicos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141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11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Zavaleta 204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Parque Patricios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4912-3792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dfts_ifts11_de8@bue.edu.ar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18:00 a 22:00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Análisis de Sistemas / Tecnicatura Superior en Desarrollo de Software / Tecnicatura Superior en Ciencia de Datos e Inteligencia Artificial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1079675" y="1763950"/>
            <a:ext cx="2173800" cy="2364300"/>
          </a:xfrm>
          <a:prstGeom prst="rect">
            <a:avLst/>
          </a:prstGeom>
          <a:noFill/>
          <a:ln w="19050" cap="flat" cmpd="sng">
            <a:solidFill>
              <a:srgbClr val="3F4B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3532175" y="1763950"/>
            <a:ext cx="2173800" cy="2364300"/>
          </a:xfrm>
          <a:prstGeom prst="rect">
            <a:avLst/>
          </a:prstGeom>
          <a:noFill/>
          <a:ln w="19050" cap="flat" cmpd="sng">
            <a:solidFill>
              <a:srgbClr val="3F4B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1879925" y="1371900"/>
            <a:ext cx="573300" cy="573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4332425" y="1371900"/>
            <a:ext cx="573300" cy="573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668175" y="548700"/>
            <a:ext cx="78603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" sz="2100" b="1">
                <a:solidFill>
                  <a:srgbClr val="120749"/>
                </a:solidFill>
                <a:latin typeface="Montserrat"/>
                <a:ea typeface="Montserrat"/>
                <a:cs typeface="Montserrat"/>
                <a:sym typeface="Montserrat"/>
              </a:rPr>
              <a:t>PASOS PARA SER ESTUDIANTE DE TÉCNICA SUPERIOR</a:t>
            </a:r>
            <a:endParaRPr sz="2100" b="1">
              <a:solidFill>
                <a:srgbClr val="1207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1971725" y="1257520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5BBE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3600">
              <a:solidFill>
                <a:srgbClr val="FF5BBE"/>
              </a:solidFill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087625" y="2604975"/>
            <a:ext cx="21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Pre-inscripción </a:t>
            </a:r>
            <a:endParaRPr sz="1500" b="1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b="1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y carga de documentación </a:t>
            </a:r>
            <a:endParaRPr sz="1500" b="1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a través del </a:t>
            </a:r>
            <a:r>
              <a:rPr lang="es" sz="15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SIU-Guaraní</a:t>
            </a:r>
            <a:endParaRPr b="1"/>
          </a:p>
        </p:txBody>
      </p:sp>
      <p:sp>
        <p:nvSpPr>
          <p:cNvPr id="75" name="Google Shape;75;p14"/>
          <p:cNvSpPr txBox="1"/>
          <p:nvPr/>
        </p:nvSpPr>
        <p:spPr>
          <a:xfrm>
            <a:off x="1079675" y="2036775"/>
            <a:ext cx="2173800" cy="400200"/>
          </a:xfrm>
          <a:prstGeom prst="rect">
            <a:avLst/>
          </a:prstGeom>
          <a:solidFill>
            <a:srgbClr val="FF5BBE"/>
          </a:solidFill>
          <a:ln w="19050" cap="flat" cmpd="sng">
            <a:solidFill>
              <a:srgbClr val="FF5B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8/5/23 al 16/6/23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4403475" y="1257520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5BBE"/>
                </a:solidFill>
                <a:latin typeface="Montserrat"/>
                <a:ea typeface="Montserrat"/>
                <a:cs typeface="Montserrat"/>
                <a:sym typeface="Montserrat"/>
              </a:rPr>
              <a:t>2 </a:t>
            </a:r>
            <a:endParaRPr sz="3600">
              <a:solidFill>
                <a:srgbClr val="FF5BBE"/>
              </a:solidFill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3540125" y="2604975"/>
            <a:ext cx="2157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Curso de </a:t>
            </a:r>
            <a:r>
              <a:rPr lang="es" sz="1500" b="1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preparación  </a:t>
            </a:r>
            <a:endParaRPr sz="1500" b="1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para el examen</a:t>
            </a:r>
            <a:endParaRPr b="1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3532175" y="2036775"/>
            <a:ext cx="2173800" cy="400200"/>
          </a:xfrm>
          <a:prstGeom prst="rect">
            <a:avLst/>
          </a:prstGeom>
          <a:solidFill>
            <a:srgbClr val="FF5BBE"/>
          </a:solidFill>
          <a:ln w="19050" cap="flat" cmpd="sng">
            <a:solidFill>
              <a:srgbClr val="FF5B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21/6/23 al 12/7/23</a:t>
            </a: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5984675" y="1763950"/>
            <a:ext cx="2173800" cy="2364300"/>
          </a:xfrm>
          <a:prstGeom prst="rect">
            <a:avLst/>
          </a:prstGeom>
          <a:noFill/>
          <a:ln w="19050" cap="flat" cmpd="sng">
            <a:solidFill>
              <a:srgbClr val="3F4B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6784925" y="1371900"/>
            <a:ext cx="573300" cy="573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6855975" y="1257520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5BBE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endParaRPr sz="3600">
              <a:solidFill>
                <a:srgbClr val="FF5BBE"/>
              </a:solidFill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5992625" y="2604975"/>
            <a:ext cx="215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Realización de </a:t>
            </a:r>
            <a:r>
              <a:rPr lang="es" sz="1500" b="1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exámenes</a:t>
            </a:r>
            <a:endParaRPr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5984675" y="2036775"/>
            <a:ext cx="2173800" cy="400200"/>
          </a:xfrm>
          <a:prstGeom prst="rect">
            <a:avLst/>
          </a:prstGeom>
          <a:solidFill>
            <a:srgbClr val="FF5BBE"/>
          </a:solidFill>
          <a:ln w="19050" cap="flat" cmpd="sng">
            <a:solidFill>
              <a:srgbClr val="FF5B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14/7/23 al 21/7/23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5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/>
          <p:nvPr/>
        </p:nvSpPr>
        <p:spPr>
          <a:xfrm>
            <a:off x="1093200" y="4321725"/>
            <a:ext cx="2157900" cy="40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7150" dir="258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1" i="0" u="sng" strike="noStrike" cap="none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VER TUTORIAL</a:t>
            </a:r>
            <a:endParaRPr sz="1300" b="1" i="0" u="none" strike="noStrike" cap="none">
              <a:solidFill>
                <a:srgbClr val="674E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3540125" y="4321725"/>
            <a:ext cx="2157900" cy="51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66675" dir="28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300" b="1" u="sng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  <a:hlinkClick r:id="rId7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VER TUTORIAL DEL AULA MOODLE</a:t>
            </a:r>
            <a:endParaRPr sz="2000" b="1" i="0" u="none" strike="noStrike" cap="none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7" name="Google Shape;87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64403" y="3585341"/>
            <a:ext cx="982500" cy="1250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32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2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2"/>
          <p:cNvPicPr preferRelativeResize="0"/>
          <p:nvPr/>
        </p:nvPicPr>
        <p:blipFill rotWithShape="1">
          <a:blip r:embed="rId5">
            <a:alphaModFix/>
          </a:blip>
          <a:srcRect t="43226"/>
          <a:stretch/>
        </p:blipFill>
        <p:spPr>
          <a:xfrm rot="5400000">
            <a:off x="8060212" y="401074"/>
            <a:ext cx="1347100" cy="820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2" name="Google Shape;272;p32"/>
          <p:cNvGraphicFramePr/>
          <p:nvPr/>
        </p:nvGraphicFramePr>
        <p:xfrm>
          <a:off x="25" y="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{549B3BCB-6F60-4201-8E47-5004F5D352A6}</a:tableStyleId>
              </a:tblPr>
              <a:tblGrid>
                <a:gridCol w="666750"/>
                <a:gridCol w="1209675"/>
                <a:gridCol w="857250"/>
                <a:gridCol w="733425"/>
                <a:gridCol w="1838300"/>
                <a:gridCol w="723900"/>
                <a:gridCol w="3114675"/>
              </a:tblGrid>
              <a:tr h="476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N° IFTS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Dirección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Barrio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Teléfono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E-mail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Horario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Tecnicaturas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12535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12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Av. Belgrano 637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Monserrat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4345-6676 Int 235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dfts_ifts12_de1@bue.edu.ar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9:00 a 13:00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18:30 a 22:30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Administración Pública / Tecnicatura Superior en Administración y Gestión de Políticas Culturales / Tecnicatura Superior en Gestión Parlamentaria / Tecnicatura Superior en Análisis de Sistemas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965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13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J. B. Alberdi 163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Caballito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4902-0976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4901-6444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dfts_ifts13_de8@bue.edu.ar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18:00 a 21:45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Bibliotecología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898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14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Cochabamba 2830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San Cristóbal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4812-3540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dfts_ifts14_de1@bue.edu.ar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18:00 a 22:15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Eficiencia Energética / Tecnicatura Superior en Mecatrónica /Tecnicatura Superior en Sistemas Embebidos e Internet de las cosas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584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15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Loyola 1500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Villa Crespo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-----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dfts_ifts15_de1@bue.edu.ar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19:00 a 23:20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Dirección y Producción de Televisión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965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16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Teodoro Garcia 3899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Chacarita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-----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dfts_ifts16_de21@bue.edu.ar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18:00 a 22:00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Análisis de Sistemas / Tecnicatura Superior en Desarrollo de Software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3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3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3"/>
          <p:cNvPicPr preferRelativeResize="0"/>
          <p:nvPr/>
        </p:nvPicPr>
        <p:blipFill rotWithShape="1">
          <a:blip r:embed="rId5">
            <a:alphaModFix/>
          </a:blip>
          <a:srcRect t="43226"/>
          <a:stretch/>
        </p:blipFill>
        <p:spPr>
          <a:xfrm rot="5400000">
            <a:off x="8060212" y="401074"/>
            <a:ext cx="1347100" cy="820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0" name="Google Shape;280;p33"/>
          <p:cNvGraphicFramePr/>
          <p:nvPr/>
        </p:nvGraphicFramePr>
        <p:xfrm>
          <a:off x="25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{549B3BCB-6F60-4201-8E47-5004F5D352A6}</a:tableStyleId>
              </a:tblPr>
              <a:tblGrid>
                <a:gridCol w="671000"/>
                <a:gridCol w="1217375"/>
                <a:gridCol w="862725"/>
                <a:gridCol w="738075"/>
                <a:gridCol w="1850025"/>
                <a:gridCol w="728500"/>
                <a:gridCol w="3134525"/>
              </a:tblGrid>
              <a:tr h="451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N° IFTS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Dirección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Barrio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Teléfono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E-mail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Horario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Tecnicaturas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11878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17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Viamonte 872 Piso 3º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San Nicolas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4323-8834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dfts_ifts17_de1@bue.edu.ar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17:00 a 21:40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Administración Financiera del Sector Público / Tecnicatura Superior en Administración Tributaria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91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18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Mansilla 3643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Palermo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4823-2477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dfts_ifts18_de2@bue.edu.ar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18:30 a 22:00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Análisis de Sistemas / Tecnicatura Superior en Desarrollo de Software / Tecnicatura Superior en Ciencia de Datos e Inteligencia Artificial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851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19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Catamarca 143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Balvanera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2085-7745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dfts_ifts19_de6@bue.edu.ar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18:30 a 22:10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Análisis de Sistemas / Tecnicatura Superior en Higiene y Seguridad en el Trabajo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823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20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Gurruchaga 739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Villa Crespo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4776-0364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dfts_ifts20_de9@bue.edu.ar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18:45 a 22:20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Turismo Sustentable y Hospitalidad / Tecnicatura Superior en Administración Hotelera / Tecnicatura Superior en Administración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9147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21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Spegazzini 450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Almagro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4983-0331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dfts_ifts21_de8@bue.edu.ar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17:30 a 21:30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Administración Pública con Orientación Municipal / Tecnicatura Superior en Análisis de Sistemas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p34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34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4"/>
          <p:cNvPicPr preferRelativeResize="0"/>
          <p:nvPr/>
        </p:nvPicPr>
        <p:blipFill rotWithShape="1">
          <a:blip r:embed="rId5">
            <a:alphaModFix/>
          </a:blip>
          <a:srcRect t="43226"/>
          <a:stretch/>
        </p:blipFill>
        <p:spPr>
          <a:xfrm rot="5400000">
            <a:off x="8060212" y="401074"/>
            <a:ext cx="1347100" cy="820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8" name="Google Shape;288;p34"/>
          <p:cNvGraphicFramePr/>
          <p:nvPr/>
        </p:nvGraphicFramePr>
        <p:xfrm>
          <a:off x="-69925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{549B3BCB-6F60-4201-8E47-5004F5D352A6}</a:tableStyleId>
              </a:tblPr>
              <a:tblGrid>
                <a:gridCol w="671850"/>
                <a:gridCol w="1172175"/>
                <a:gridCol w="910575"/>
                <a:gridCol w="739025"/>
                <a:gridCol w="1852375"/>
                <a:gridCol w="729425"/>
                <a:gridCol w="3138500"/>
              </a:tblGrid>
              <a:tr h="421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N° IFTS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Dirección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Barrio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Teléfono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E-mail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Horario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Tecnicaturas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1110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22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 Santa fe 3727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Palermo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4912-3644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dfts_ifts22_de3@bue.edu.ar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17:30 a 21:15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Gestión Ambiental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854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23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Salta 1065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Constitución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4304-6735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dfts_ifts23_de5@bue.edu.ar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7:00 a 12: 50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19:00 a 23:20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Administración Hotelera /Tecnicatura Superior en Turismo Sustentable y Hospitalidad / Tecnicatura Superior en Gastronomía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132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24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Entre Ríos 757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Balvanera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4382-9141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dfts_ifts24_de3@bue.edu.ar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18:30 a 22:15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Telecomunicaciones y Seguridad Electrónica / Tecnicatura Superior en Redes y Ciberseguridad / Tecnicatura Superior en Desarrollo de Software / Tecnicatura Superior en Ciencia de Datos e Inteligencia Artificial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769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25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Salguero 553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Almagro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-----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dfts_ifts25_de2@bue.edu.ar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18:30 a 22:10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Seguridad Ambiental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8412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26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Estados Unidos 3141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San Cristóbal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4931-9843/4932-6210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dfts_ifts26_de6@bue.edu.ar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18:00 a 22:00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Higiene y Seguridad en el Trabajo / Tecnicatura Superior en Gestión Integral del Riesgo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5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5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5"/>
          <p:cNvPicPr preferRelativeResize="0"/>
          <p:nvPr/>
        </p:nvPicPr>
        <p:blipFill rotWithShape="1">
          <a:blip r:embed="rId5">
            <a:alphaModFix/>
          </a:blip>
          <a:srcRect t="43226"/>
          <a:stretch/>
        </p:blipFill>
        <p:spPr>
          <a:xfrm rot="5400000">
            <a:off x="8060212" y="401074"/>
            <a:ext cx="1347100" cy="820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6" name="Google Shape;296;p35"/>
          <p:cNvGraphicFramePr/>
          <p:nvPr/>
        </p:nvGraphicFramePr>
        <p:xfrm>
          <a:off x="25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{549B3BCB-6F60-4201-8E47-5004F5D352A6}</a:tableStyleId>
              </a:tblPr>
              <a:tblGrid>
                <a:gridCol w="666750"/>
                <a:gridCol w="1209675"/>
                <a:gridCol w="857275"/>
                <a:gridCol w="733400"/>
                <a:gridCol w="1838325"/>
                <a:gridCol w="723875"/>
                <a:gridCol w="3114675"/>
              </a:tblGrid>
              <a:tr h="4218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N° IFTS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Dirección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Barrio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Teléfono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E-mail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Horario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Tecnicaturas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1110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27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Asamblea 1221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Parque Chacabuco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4923-0115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dfts_ifts27_de8@bue.edu.ar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18:30 a 22:00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Diseño Gráfico y Multimedial / Tecnicatura Superior en Interpretación de Lengua de Señas Argentina, Sordos e Hipoacúsicos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854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28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Bme.Mitre 3560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Almagro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4862-9041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dfts_ifts28_de3@bue.edu.ar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18:30 a 21:30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Higiene y Seguridad en el Trabajo / Tecnicatura Superior en Pedagogía y Educación Social con orientación en Derechos Humanos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132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29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 jujuy 255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Balvanera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-----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dfts_ifts29@bue.edu.ar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18:00 a 22:00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Desarrollo de Software a distancia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769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30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Hortiguera 420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Caballito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4433-3572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dfts_ifts30_de8@bue.edu.ar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17:00 a 21:00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Trayecto Facilitador Tecnológico Digital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8549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31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Perú 1065 2do piso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San Telmo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4958-8042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dfts_ifts31_de2@bue.edu.ar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18:00 a 22:00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Mecatrónica / Tecnicatura Superior en Automotores híbridos y eléctricos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36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6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6"/>
          <p:cNvPicPr preferRelativeResize="0"/>
          <p:nvPr/>
        </p:nvPicPr>
        <p:blipFill rotWithShape="1">
          <a:blip r:embed="rId5">
            <a:alphaModFix/>
          </a:blip>
          <a:srcRect t="43226"/>
          <a:stretch/>
        </p:blipFill>
        <p:spPr>
          <a:xfrm rot="5400000">
            <a:off x="8060212" y="401074"/>
            <a:ext cx="1347100" cy="820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4" name="Google Shape;304;p36"/>
          <p:cNvGraphicFramePr/>
          <p:nvPr/>
        </p:nvGraphicFramePr>
        <p:xfrm>
          <a:off x="-50" y="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{549B3BCB-6F60-4201-8E47-5004F5D352A6}</a:tableStyleId>
              </a:tblPr>
              <a:tblGrid>
                <a:gridCol w="666750"/>
                <a:gridCol w="1209675"/>
                <a:gridCol w="857275"/>
                <a:gridCol w="733425"/>
                <a:gridCol w="1885850"/>
                <a:gridCol w="676350"/>
                <a:gridCol w="3114700"/>
              </a:tblGrid>
              <a:tr h="4464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N° IFTS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Dirección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Barrio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Teléfono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E-mail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Horario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Tecnicaturas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1174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32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Humberto Primo 102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San Telmo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4361-7075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dfts_ifts32_de4@bue.edu.ar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17:20 a 22:10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Distribución de la Energía Eléctrica / Tecnicatura Superior en Energías Renovables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33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Humberto Primo 2260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San Cristóbal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4941-6094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dfts_ifts33_de5@bue.edu.ar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08:30 a 12:00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Coordinación y Gestión de Procesos Constructivos / Tecnicatura Superior en Construcción Sustentable / Tecnicatura Superior en Administración y Relaciones del Trabajo / Tecnicatura Superior en Ciencia de Datos e Inteligencia Artificial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198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34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Tucumán N° 651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San Nicolas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-----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dets.ifts34@bue.edu.ar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17:30 A 21:30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Alta Cocina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9193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87 IsTLyR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Av.Santa Fe 2778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Recoleta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4823-5308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4821-5221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dfts_ifts87_de2@bue.edu.ar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18:50 a 23:00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Comunicación social para el desarrollo local / Tecnicatura Superior en Pedagogía y Educación Social / Tecnicatura Superior en Tiempo Libre y Recreación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7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7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37"/>
          <p:cNvPicPr preferRelativeResize="0"/>
          <p:nvPr/>
        </p:nvPicPr>
        <p:blipFill rotWithShape="1">
          <a:blip r:embed="rId5">
            <a:alphaModFix/>
          </a:blip>
          <a:srcRect t="43226"/>
          <a:stretch/>
        </p:blipFill>
        <p:spPr>
          <a:xfrm rot="5400000">
            <a:off x="8060212" y="401074"/>
            <a:ext cx="1347100" cy="8204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12" name="Google Shape;312;p37"/>
          <p:cNvGraphicFramePr/>
          <p:nvPr/>
        </p:nvGraphicFramePr>
        <p:xfrm>
          <a:off x="0" y="-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{549B3BCB-6F60-4201-8E47-5004F5D352A6}</a:tableStyleId>
              </a:tblPr>
              <a:tblGrid>
                <a:gridCol w="845125"/>
                <a:gridCol w="1031350"/>
                <a:gridCol w="678925"/>
                <a:gridCol w="792850"/>
                <a:gridCol w="1957175"/>
                <a:gridCol w="890325"/>
                <a:gridCol w="2948250"/>
              </a:tblGrid>
              <a:tr h="47472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N° IFTS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Dirección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Barrio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Teléfono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E-mail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Horario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1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Tecnicaturas</a:t>
                      </a:r>
                      <a:endParaRPr sz="11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73763"/>
                    </a:solidFill>
                  </a:tcPr>
                </a:tc>
              </a:tr>
              <a:tr h="1556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IFTS 89 ISDE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Miguel Sanchez 1050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Nuñez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4702-2028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dfts_ifts89_de10@bue.edu.ar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Lunes a Viernes: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18:30 a 22:50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Sábados: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8:00 a 12:30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Tecnicatura Superior en Actividad Física y Preparación Física Deportiva / Entrenador Deportivo (Trayectos Profesionales en: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- Básquetbol - Gimnasia Artística Femenina -Atletismo - Hockey - Fútbol - Tenis - Voleibol - Natación)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556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Escuela Superior de Enfermería CECILIA GRIERSON SEDE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Ambrosetti 601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Caballito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4982-2309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dfts_ifts90_de7@bue.edu.ar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TM 7:30 a 12:30 - TT 12:30 a 17:30 - TN 17:30 a 22:30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Enfermería Profesional Modalidad 1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Enfermería Profesional - Modalidad 2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(Plan para Auxiliares)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  <a:tr h="15562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 b="1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Escuela Superior de Enfermería CECILIA GRIERSON ANEXO</a:t>
                      </a:r>
                      <a:endParaRPr sz="1000" b="1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Barros Pazos 5250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Villa Lugano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4601-3127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dfts_ifts90_de7@bue.edu.ar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TM 7:30 a 12:30 - TT 13:30 a 18:30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7376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0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Enfermería Profesional Modalidad 1</a:t>
                      </a:r>
                      <a:endParaRPr sz="1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28575" marR="2857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1079675" y="1763950"/>
            <a:ext cx="2173800" cy="2364300"/>
          </a:xfrm>
          <a:prstGeom prst="rect">
            <a:avLst/>
          </a:prstGeom>
          <a:noFill/>
          <a:ln w="19050" cap="flat" cmpd="sng">
            <a:solidFill>
              <a:srgbClr val="3F4B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1879925" y="1371900"/>
            <a:ext cx="573300" cy="573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1079675" y="599350"/>
            <a:ext cx="2157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" sz="15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Pasos para ser estudiante de Técnica Superior</a:t>
            </a:r>
            <a:endParaRPr sz="15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1971725" y="1257520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5BBE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  <a:endParaRPr sz="3600">
              <a:solidFill>
                <a:srgbClr val="FF5BBE"/>
              </a:solidFill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1087625" y="2604975"/>
            <a:ext cx="2157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Pre-inscripción </a:t>
            </a:r>
            <a:endParaRPr sz="1500" b="1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b="1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y carga de documentación </a:t>
            </a:r>
            <a:endParaRPr sz="1500" b="1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a través del </a:t>
            </a:r>
            <a:r>
              <a:rPr lang="es" sz="1500" b="1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SIU-Guaraní</a:t>
            </a:r>
            <a:endParaRPr b="1"/>
          </a:p>
        </p:txBody>
      </p:sp>
      <p:sp>
        <p:nvSpPr>
          <p:cNvPr id="98" name="Google Shape;98;p15"/>
          <p:cNvSpPr txBox="1"/>
          <p:nvPr/>
        </p:nvSpPr>
        <p:spPr>
          <a:xfrm>
            <a:off x="1079675" y="2036775"/>
            <a:ext cx="2173800" cy="400200"/>
          </a:xfrm>
          <a:prstGeom prst="rect">
            <a:avLst/>
          </a:prstGeom>
          <a:solidFill>
            <a:srgbClr val="FF5BBE"/>
          </a:solidFill>
          <a:ln w="19050" cap="flat" cmpd="sng">
            <a:solidFill>
              <a:srgbClr val="FF5B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8/5 al 16/6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9" name="Google Shape;99;p15"/>
          <p:cNvSpPr/>
          <p:nvPr/>
        </p:nvSpPr>
        <p:spPr>
          <a:xfrm>
            <a:off x="1093200" y="4321725"/>
            <a:ext cx="2157900" cy="400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dist="57150" dir="258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" sz="1300" b="1" i="0" u="sng" strike="noStrike" cap="none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VER TUTORIAL</a:t>
            </a:r>
            <a:endParaRPr sz="1300" b="1" i="0" u="none" strike="noStrike" cap="none">
              <a:solidFill>
                <a:srgbClr val="674E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3690475" y="599350"/>
            <a:ext cx="51306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Seleccioná tu tecnicatura y el instituto en donde querés cursar (sólo podrás elegir una carrera y tené en cuenta que también podrás seleccionar un horario de cursada de preferencia, el cual deberás confirmarlo con el instituto seleccionado o comunicándote con la Dirección de Técnica Superior). </a:t>
            </a:r>
            <a:endParaRPr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Cuando te registres en SIU Guaraní deberás cargar tu</a:t>
            </a:r>
            <a:r>
              <a:rPr lang="es" b="1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 DNI y el Título </a:t>
            </a:r>
            <a:r>
              <a:rPr lang="es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que certifica el </a:t>
            </a:r>
            <a:r>
              <a:rPr lang="es" b="1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secundario completo</a:t>
            </a:r>
            <a:r>
              <a:rPr lang="es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. En el caso de no tener secundario completo, aquellos aspirantes que tengan más de 25 años y que no cuentan con el título secundario, pueden realizar una evaluación que avala el ingreso a la carrera, sin contar con una titulación anterior.</a:t>
            </a:r>
            <a:endParaRPr sz="17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/>
          <p:nvPr/>
        </p:nvSpPr>
        <p:spPr>
          <a:xfrm>
            <a:off x="1079675" y="599350"/>
            <a:ext cx="2157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" sz="15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Pasos para ser estudiante de Técnica Superior</a:t>
            </a:r>
            <a:endParaRPr sz="15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3690475" y="523150"/>
            <a:ext cx="51306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Este curso no es obligatorio, pero te sugerimos realizarlo porque te dará los conocimientos necesarios para realizar los exámenes de ingreso.</a:t>
            </a:r>
            <a:endParaRPr sz="17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8" name="Google Shape;108;p16"/>
          <p:cNvSpPr/>
          <p:nvPr/>
        </p:nvSpPr>
        <p:spPr>
          <a:xfrm>
            <a:off x="1093775" y="1763950"/>
            <a:ext cx="2173800" cy="2364300"/>
          </a:xfrm>
          <a:prstGeom prst="rect">
            <a:avLst/>
          </a:prstGeom>
          <a:noFill/>
          <a:ln w="19050" cap="flat" cmpd="sng">
            <a:solidFill>
              <a:srgbClr val="3F4B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1894025" y="1371900"/>
            <a:ext cx="573300" cy="573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1965075" y="1257520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5BBE"/>
                </a:solidFill>
                <a:latin typeface="Montserrat"/>
                <a:ea typeface="Montserrat"/>
                <a:cs typeface="Montserrat"/>
                <a:sym typeface="Montserrat"/>
              </a:rPr>
              <a:t>2 </a:t>
            </a:r>
            <a:endParaRPr sz="3600">
              <a:solidFill>
                <a:srgbClr val="FF5BBE"/>
              </a:solidFill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1101725" y="2604975"/>
            <a:ext cx="2157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Curso de </a:t>
            </a:r>
            <a:r>
              <a:rPr lang="es" sz="1500" b="1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preparación  </a:t>
            </a:r>
            <a:endParaRPr sz="1500" b="1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para los exámenes</a:t>
            </a:r>
            <a:endParaRPr b="1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093775" y="2036775"/>
            <a:ext cx="2173800" cy="431100"/>
          </a:xfrm>
          <a:prstGeom prst="rect">
            <a:avLst/>
          </a:prstGeom>
          <a:solidFill>
            <a:srgbClr val="FF5BBE"/>
          </a:solidFill>
          <a:ln w="19050" cap="flat" cmpd="sng">
            <a:solidFill>
              <a:srgbClr val="FF5B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1101725" y="4321725"/>
            <a:ext cx="2157900" cy="514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66675" dir="288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s" sz="1300" b="1" u="sng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VER TUTORIAL DEL AULA MOODLE</a:t>
            </a:r>
            <a:endParaRPr sz="2000" b="1" i="0" u="none" strike="noStrike" cap="none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3884350" y="1807075"/>
            <a:ext cx="24270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Estrategias de comprensión y producción escrita </a:t>
            </a:r>
            <a:r>
              <a:rPr lang="es" sz="13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(ECOPE)</a:t>
            </a:r>
            <a:endParaRPr sz="17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6202946" y="1807075"/>
            <a:ext cx="2353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Introducción al pensamiento matemático </a:t>
            </a:r>
            <a:r>
              <a:rPr lang="es" sz="13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(IPEMAT)</a:t>
            </a:r>
            <a:endParaRPr sz="18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6" name="Google Shape;116;p16"/>
          <p:cNvCxnSpPr/>
          <p:nvPr/>
        </p:nvCxnSpPr>
        <p:spPr>
          <a:xfrm>
            <a:off x="6202940" y="1849655"/>
            <a:ext cx="0" cy="514200"/>
          </a:xfrm>
          <a:prstGeom prst="straightConnector1">
            <a:avLst/>
          </a:prstGeom>
          <a:noFill/>
          <a:ln w="9525" cap="flat" cmpd="sng">
            <a:solidFill>
              <a:srgbClr val="3F4B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7" name="Google Shape;117;p16"/>
          <p:cNvSpPr txBox="1"/>
          <p:nvPr/>
        </p:nvSpPr>
        <p:spPr>
          <a:xfrm>
            <a:off x="4670025" y="3820050"/>
            <a:ext cx="3933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2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Modalidad virtual y autoasistido.</a:t>
            </a:r>
            <a:br>
              <a:rPr lang="es" sz="12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lang="es" sz="1200">
                <a:solidFill>
                  <a:srgbClr val="3F4B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Si te inscribiste en SIU-Guaraní recibirás un mail con el link al aula virtual, usuario y contraseña a partir del 21/6.</a:t>
            </a:r>
            <a:endParaRPr sz="1200">
              <a:solidFill>
                <a:srgbClr val="3F4B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4023828" y="4017140"/>
            <a:ext cx="646200" cy="646200"/>
          </a:xfrm>
          <a:prstGeom prst="ellipse">
            <a:avLst/>
          </a:prstGeom>
          <a:solidFill>
            <a:srgbClr val="120749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5">
            <a:alphaModFix/>
          </a:blip>
          <a:srcRect b="22033"/>
          <a:stretch/>
        </p:blipFill>
        <p:spPr>
          <a:xfrm>
            <a:off x="4128900" y="4169806"/>
            <a:ext cx="389676" cy="3408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/>
          <p:nvPr/>
        </p:nvSpPr>
        <p:spPr>
          <a:xfrm>
            <a:off x="3765790" y="1374200"/>
            <a:ext cx="1954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6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Contenidos:</a:t>
            </a:r>
            <a:endParaRPr sz="1200">
              <a:solidFill>
                <a:srgbClr val="3F4B99"/>
              </a:solidFill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3884351" y="2850075"/>
            <a:ext cx="1835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Pensamiento Computacional</a:t>
            </a:r>
            <a:endParaRPr sz="1300" b="1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6202950" y="2850075"/>
            <a:ext cx="2173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Introducción a Técnica Superior</a:t>
            </a:r>
            <a:endParaRPr sz="18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3" name="Google Shape;123;p16"/>
          <p:cNvCxnSpPr/>
          <p:nvPr/>
        </p:nvCxnSpPr>
        <p:spPr>
          <a:xfrm>
            <a:off x="6202940" y="2809388"/>
            <a:ext cx="0" cy="514200"/>
          </a:xfrm>
          <a:prstGeom prst="straightConnector1">
            <a:avLst/>
          </a:prstGeom>
          <a:noFill/>
          <a:ln w="9525" cap="flat" cmpd="sng">
            <a:solidFill>
              <a:srgbClr val="3F4B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6"/>
          <p:cNvCxnSpPr/>
          <p:nvPr/>
        </p:nvCxnSpPr>
        <p:spPr>
          <a:xfrm>
            <a:off x="3840740" y="1849655"/>
            <a:ext cx="0" cy="514200"/>
          </a:xfrm>
          <a:prstGeom prst="straightConnector1">
            <a:avLst/>
          </a:prstGeom>
          <a:noFill/>
          <a:ln w="9525" cap="flat" cmpd="sng">
            <a:solidFill>
              <a:srgbClr val="3F4B9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16"/>
          <p:cNvCxnSpPr/>
          <p:nvPr/>
        </p:nvCxnSpPr>
        <p:spPr>
          <a:xfrm>
            <a:off x="3840740" y="2809388"/>
            <a:ext cx="0" cy="514200"/>
          </a:xfrm>
          <a:prstGeom prst="straightConnector1">
            <a:avLst/>
          </a:prstGeom>
          <a:noFill/>
          <a:ln w="9525" cap="flat" cmpd="sng">
            <a:solidFill>
              <a:srgbClr val="3F4B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16"/>
          <p:cNvSpPr txBox="1"/>
          <p:nvPr/>
        </p:nvSpPr>
        <p:spPr>
          <a:xfrm>
            <a:off x="1074425" y="2075725"/>
            <a:ext cx="21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21/6 al 12/7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/>
        </p:nvSpPr>
        <p:spPr>
          <a:xfrm>
            <a:off x="1232075" y="599350"/>
            <a:ext cx="2157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s" sz="15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Pasos para ser estudiante de Técnica Superior</a:t>
            </a:r>
            <a:endParaRPr sz="15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2" name="Google Shape;132;p17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7"/>
          <p:cNvSpPr txBox="1"/>
          <p:nvPr/>
        </p:nvSpPr>
        <p:spPr>
          <a:xfrm>
            <a:off x="3690475" y="751750"/>
            <a:ext cx="5130600" cy="39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4B99"/>
              </a:buClr>
              <a:buSzPts val="1300"/>
              <a:buFont typeface="Montserrat"/>
              <a:buChar char="●"/>
            </a:pPr>
            <a:r>
              <a:rPr lang="es" sz="13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Tenés que realizar </a:t>
            </a:r>
            <a:r>
              <a:rPr lang="es" sz="1300" b="1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2 exámenes</a:t>
            </a:r>
            <a:r>
              <a:rPr lang="es" sz="13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 donde se evalúan contenidos de:</a:t>
            </a:r>
            <a:endParaRPr sz="13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4B99"/>
              </a:buClr>
              <a:buSzPts val="1300"/>
              <a:buFont typeface="Montserrat"/>
              <a:buChar char="○"/>
            </a:pPr>
            <a:r>
              <a:rPr lang="es" sz="13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“Estrategias de comprensión y producción escrita”</a:t>
            </a:r>
            <a:endParaRPr sz="13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4B99"/>
              </a:buClr>
              <a:buSzPts val="1300"/>
              <a:buFont typeface="Montserrat"/>
              <a:buChar char="○"/>
            </a:pPr>
            <a:r>
              <a:rPr lang="es" sz="13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“Introducción al pensamiento matemático”</a:t>
            </a:r>
            <a:br>
              <a:rPr lang="es" sz="13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3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4B99"/>
              </a:buClr>
              <a:buSzPts val="1300"/>
              <a:buFont typeface="Montserrat"/>
              <a:buChar char="●"/>
            </a:pPr>
            <a:r>
              <a:rPr lang="es" sz="13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Los exámenes estarán habilitados en el aula virtual Moodle del 14/7 al 21/7. Tendrás un solo intento y dos horas para realizar cada examen.</a:t>
            </a:r>
            <a:br>
              <a:rPr lang="es" sz="13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sz="13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11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F4B99"/>
              </a:buClr>
              <a:buSzPts val="1300"/>
              <a:buFont typeface="Montserrat"/>
              <a:buChar char="●"/>
            </a:pPr>
            <a:r>
              <a:rPr lang="es" sz="13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El ingreso a la carrera se realiza por orden de mérito en base al puntaje total obtenido. Este puntaje surge de la suma de los resultados de ambos exámenes.</a:t>
            </a:r>
            <a:endParaRPr sz="13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1196325" y="1840150"/>
            <a:ext cx="2173800" cy="2364300"/>
          </a:xfrm>
          <a:prstGeom prst="rect">
            <a:avLst/>
          </a:prstGeom>
          <a:noFill/>
          <a:ln w="19050" cap="flat" cmpd="sng">
            <a:solidFill>
              <a:srgbClr val="3F4B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1996575" y="1448100"/>
            <a:ext cx="573300" cy="5733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7"/>
          <p:cNvSpPr txBox="1"/>
          <p:nvPr/>
        </p:nvSpPr>
        <p:spPr>
          <a:xfrm>
            <a:off x="2067625" y="1333720"/>
            <a:ext cx="389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FF5BBE"/>
                </a:solidFill>
                <a:latin typeface="Montserrat"/>
                <a:ea typeface="Montserrat"/>
                <a:cs typeface="Montserrat"/>
                <a:sym typeface="Montserrat"/>
              </a:rPr>
              <a:t>3 </a:t>
            </a:r>
            <a:endParaRPr sz="3600">
              <a:solidFill>
                <a:srgbClr val="FF5BBE"/>
              </a:solidFill>
            </a:endParaRPr>
          </a:p>
        </p:txBody>
      </p:sp>
      <p:sp>
        <p:nvSpPr>
          <p:cNvPr id="137" name="Google Shape;137;p17"/>
          <p:cNvSpPr txBox="1"/>
          <p:nvPr/>
        </p:nvSpPr>
        <p:spPr>
          <a:xfrm>
            <a:off x="1204275" y="2681175"/>
            <a:ext cx="2157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Realización de </a:t>
            </a:r>
            <a:r>
              <a:rPr lang="es" sz="1500" b="1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exámenes</a:t>
            </a:r>
            <a:endParaRPr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17"/>
          <p:cNvSpPr txBox="1"/>
          <p:nvPr/>
        </p:nvSpPr>
        <p:spPr>
          <a:xfrm>
            <a:off x="1196325" y="2112975"/>
            <a:ext cx="2173800" cy="400200"/>
          </a:xfrm>
          <a:prstGeom prst="rect">
            <a:avLst/>
          </a:prstGeom>
          <a:solidFill>
            <a:srgbClr val="FF5BBE"/>
          </a:solidFill>
          <a:ln w="19050" cap="flat" cmpd="sng">
            <a:solidFill>
              <a:srgbClr val="FF5BB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14/7 al 21/7</a:t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8"/>
          <p:cNvPicPr preferRelativeResize="0"/>
          <p:nvPr/>
        </p:nvPicPr>
        <p:blipFill rotWithShape="1">
          <a:blip r:embed="rId3">
            <a:alphaModFix/>
          </a:blip>
          <a:srcRect l="-6400" t="-8583" r="-7898" b="-5713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591650" y="1683925"/>
            <a:ext cx="2529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" sz="2600" b="1" i="0" u="none" strike="noStrike" cap="none">
                <a:solidFill>
                  <a:srgbClr val="120749"/>
                </a:solidFill>
                <a:latin typeface="Montserrat"/>
                <a:ea typeface="Montserrat"/>
                <a:cs typeface="Montserrat"/>
                <a:sym typeface="Montserrat"/>
              </a:rPr>
              <a:t>LA EDUCACIÓN</a:t>
            </a:r>
            <a:r>
              <a:rPr lang="es" sz="2600" b="1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2600" b="1" i="0" u="none" strike="noStrike" cap="none">
                <a:solidFill>
                  <a:srgbClr val="FF5BBE"/>
                </a:solidFill>
                <a:latin typeface="Montserrat"/>
                <a:ea typeface="Montserrat"/>
                <a:cs typeface="Montserrat"/>
                <a:sym typeface="Montserrat"/>
              </a:rPr>
              <a:t>TÉCNICA SUPERIOR</a:t>
            </a:r>
            <a:endParaRPr sz="3400" b="1" i="0" u="none" strike="noStrike" cap="none">
              <a:solidFill>
                <a:srgbClr val="FF5BB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3373875" y="1417350"/>
            <a:ext cx="44976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i="0" u="none" strike="noStrike" cap="none">
                <a:solidFill>
                  <a:srgbClr val="3F4B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 los Institutos de Formación Técnica Superior</a:t>
            </a:r>
            <a:r>
              <a:rPr lang="es" sz="1500">
                <a:solidFill>
                  <a:srgbClr val="3F4B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se ofrecen </a:t>
            </a:r>
            <a:r>
              <a:rPr lang="es" sz="1500" i="0" u="none" strike="noStrike" cap="none">
                <a:solidFill>
                  <a:srgbClr val="3F4B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carreras técnicas gratuitas que otorgan certificación oficial.</a:t>
            </a:r>
            <a:endParaRPr sz="1500" i="0" u="none" strike="noStrike" cap="none">
              <a:solidFill>
                <a:srgbClr val="3F4B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i="0" u="none" strike="noStrike" cap="none">
              <a:solidFill>
                <a:srgbClr val="3F4B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>
                <a:solidFill>
                  <a:srgbClr val="3F4B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Ofrecen</a:t>
            </a:r>
            <a:r>
              <a:rPr lang="es" sz="1500" i="0" u="none" strike="noStrike" cap="none">
                <a:solidFill>
                  <a:srgbClr val="3F4B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una formación integral post-secundaria que combina la teoría </a:t>
            </a:r>
            <a:endParaRPr sz="1500" i="0" u="none" strike="noStrike" cap="none">
              <a:solidFill>
                <a:srgbClr val="3F4B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i="0" u="none" strike="noStrike" cap="none">
                <a:solidFill>
                  <a:srgbClr val="3F4B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 la práctica, proporcionando habilidades </a:t>
            </a:r>
            <a:endParaRPr sz="1500" i="0" u="none" strike="noStrike" cap="none">
              <a:solidFill>
                <a:srgbClr val="3F4B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i="0" u="none" strike="noStrike" cap="none">
                <a:solidFill>
                  <a:srgbClr val="3F4B9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 conocimientos necesarios para el mundo laboral y contribuir al desarrollo de la sociedad.</a:t>
            </a:r>
            <a:endParaRPr sz="1600" i="0" u="none" strike="noStrike" cap="none">
              <a:solidFill>
                <a:srgbClr val="3F4B9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46" name="Google Shape;146;p18"/>
          <p:cNvPicPr preferRelativeResize="0"/>
          <p:nvPr/>
        </p:nvPicPr>
        <p:blipFill rotWithShape="1">
          <a:blip r:embed="rId4">
            <a:alphaModFix/>
          </a:blip>
          <a:srcRect t="43226"/>
          <a:stretch/>
        </p:blipFill>
        <p:spPr>
          <a:xfrm rot="5400000">
            <a:off x="8060212" y="401074"/>
            <a:ext cx="1347100" cy="8204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8"/>
          <p:cNvCxnSpPr/>
          <p:nvPr/>
        </p:nvCxnSpPr>
        <p:spPr>
          <a:xfrm>
            <a:off x="3209500" y="1493275"/>
            <a:ext cx="0" cy="2167200"/>
          </a:xfrm>
          <a:prstGeom prst="straightConnector1">
            <a:avLst/>
          </a:prstGeom>
          <a:noFill/>
          <a:ln w="9525" cap="flat" cmpd="sng">
            <a:solidFill>
              <a:srgbClr val="FF5BB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18"/>
          <p:cNvSpPr/>
          <p:nvPr/>
        </p:nvSpPr>
        <p:spPr>
          <a:xfrm>
            <a:off x="591653" y="771140"/>
            <a:ext cx="646200" cy="646200"/>
          </a:xfrm>
          <a:prstGeom prst="ellipse">
            <a:avLst/>
          </a:prstGeom>
          <a:solidFill>
            <a:srgbClr val="FF5BBE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4350" y="902180"/>
            <a:ext cx="400799" cy="36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 rotWithShape="1">
          <a:blip r:embed="rId6">
            <a:alphaModFix amt="50000"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BBE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"/>
          <p:cNvSpPr/>
          <p:nvPr/>
        </p:nvSpPr>
        <p:spPr>
          <a:xfrm>
            <a:off x="0" y="0"/>
            <a:ext cx="55893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19"/>
          <p:cNvSpPr txBox="1"/>
          <p:nvPr/>
        </p:nvSpPr>
        <p:spPr>
          <a:xfrm>
            <a:off x="471776" y="1299725"/>
            <a:ext cx="47775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s" sz="2500" b="1">
                <a:solidFill>
                  <a:srgbClr val="FF5BBE"/>
                </a:solidFill>
                <a:latin typeface="Montserrat"/>
                <a:ea typeface="Montserrat"/>
                <a:cs typeface="Montserrat"/>
                <a:sym typeface="Montserrat"/>
              </a:rPr>
              <a:t>Te ofrecemos una amplia propuesta para tu formación. </a:t>
            </a:r>
            <a:endParaRPr sz="2500" b="1">
              <a:solidFill>
                <a:srgbClr val="FF5BB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2000" b="1" i="0" u="none" strike="noStrike" cap="none">
              <a:solidFill>
                <a:srgbClr val="1207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7300" y="846450"/>
            <a:ext cx="2710952" cy="345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9"/>
          <p:cNvPicPr preferRelativeResize="0"/>
          <p:nvPr/>
        </p:nvPicPr>
        <p:blipFill rotWithShape="1">
          <a:blip r:embed="rId4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9"/>
          <p:cNvSpPr txBox="1"/>
          <p:nvPr/>
        </p:nvSpPr>
        <p:spPr>
          <a:xfrm>
            <a:off x="471775" y="2822375"/>
            <a:ext cx="28725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120749"/>
                </a:solidFill>
                <a:latin typeface="Montserrat"/>
                <a:ea typeface="Montserrat"/>
                <a:cs typeface="Montserrat"/>
                <a:sym typeface="Montserrat"/>
              </a:rPr>
              <a:t>+ INFO</a:t>
            </a:r>
            <a:r>
              <a:rPr lang="es" sz="15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sobre nuestra oferta educativa: clic </a:t>
            </a:r>
            <a:r>
              <a:rPr lang="es" sz="1800" b="1" u="sng">
                <a:solidFill>
                  <a:srgbClr val="120749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aquí</a:t>
            </a:r>
            <a:r>
              <a:rPr lang="es" sz="1600" u="sng">
                <a:solidFill>
                  <a:srgbClr val="120749"/>
                </a:solidFill>
              </a:rPr>
              <a:t>.</a:t>
            </a:r>
            <a:endParaRPr sz="1600" u="sng">
              <a:solidFill>
                <a:srgbClr val="120749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BBE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20"/>
          <p:cNvSpPr txBox="1"/>
          <p:nvPr/>
        </p:nvSpPr>
        <p:spPr>
          <a:xfrm>
            <a:off x="1356625" y="483975"/>
            <a:ext cx="63945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s" sz="15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Nuestra oferta educativa por</a:t>
            </a:r>
            <a:endParaRPr sz="1500">
              <a:solidFill>
                <a:srgbClr val="3F4B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s" sz="1500">
                <a:solidFill>
                  <a:srgbClr val="3F4B99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2500" b="1">
                <a:solidFill>
                  <a:srgbClr val="FF5BBE"/>
                </a:solidFill>
                <a:latin typeface="Montserrat"/>
                <a:ea typeface="Montserrat"/>
                <a:cs typeface="Montserrat"/>
                <a:sym typeface="Montserrat"/>
              </a:rPr>
              <a:t>FAMILIAS PROFESIONALES </a:t>
            </a:r>
            <a:endParaRPr sz="2200" i="0" u="none" strike="noStrike" cap="none">
              <a:solidFill>
                <a:srgbClr val="12074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1029850" y="1485375"/>
            <a:ext cx="3343200" cy="29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60000" lvl="0" indent="-1725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BBE"/>
              </a:buClr>
              <a:buSzPts val="1300"/>
              <a:buFont typeface="Montserrat SemiBold"/>
              <a:buChar char="●"/>
            </a:pPr>
            <a:r>
              <a:rPr lang="es" sz="13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IT (Informática y Tecnología)</a:t>
            </a:r>
            <a:endParaRPr sz="1300">
              <a:solidFill>
                <a:srgbClr val="1207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60000" lvl="0" indent="-1725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BBE"/>
              </a:buClr>
              <a:buSzPts val="1300"/>
              <a:buFont typeface="Montserrat SemiBold"/>
              <a:buChar char="●"/>
            </a:pPr>
            <a:r>
              <a:rPr lang="es" sz="13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Administración</a:t>
            </a:r>
            <a:endParaRPr sz="1300">
              <a:solidFill>
                <a:srgbClr val="1207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60000" lvl="0" indent="-1725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BBE"/>
              </a:buClr>
              <a:buSzPts val="1300"/>
              <a:buFont typeface="Montserrat SemiBold"/>
              <a:buChar char="●"/>
            </a:pPr>
            <a:r>
              <a:rPr lang="es" sz="13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Comunicación y Producción audiovisual</a:t>
            </a:r>
            <a:endParaRPr sz="1300">
              <a:solidFill>
                <a:srgbClr val="1207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60000" lvl="0" indent="-1725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BBE"/>
              </a:buClr>
              <a:buSzPts val="1300"/>
              <a:buFont typeface="Montserrat SemiBold"/>
              <a:buChar char="●"/>
            </a:pPr>
            <a:r>
              <a:rPr lang="es" sz="13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Construcción</a:t>
            </a:r>
            <a:endParaRPr sz="1300">
              <a:solidFill>
                <a:srgbClr val="1207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60000" lvl="0" indent="-1725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BBE"/>
              </a:buClr>
              <a:buSzPts val="1300"/>
              <a:buFont typeface="Montserrat SemiBold"/>
              <a:buChar char="●"/>
            </a:pPr>
            <a:r>
              <a:rPr lang="es" sz="13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Deporte</a:t>
            </a:r>
            <a:endParaRPr sz="1300">
              <a:solidFill>
                <a:srgbClr val="1207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60000" lvl="0" indent="-1725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BBE"/>
              </a:buClr>
              <a:buSzPts val="1300"/>
              <a:buFont typeface="Montserrat SemiBold"/>
              <a:buChar char="●"/>
            </a:pPr>
            <a:r>
              <a:rPr lang="es" sz="13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Educación</a:t>
            </a:r>
            <a:endParaRPr sz="1300">
              <a:solidFill>
                <a:srgbClr val="1207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60000" lvl="0" indent="-1725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BBE"/>
              </a:buClr>
              <a:buSzPts val="1300"/>
              <a:buFont typeface="Montserrat SemiBold"/>
              <a:buChar char="●"/>
            </a:pPr>
            <a:r>
              <a:rPr lang="es" sz="13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Energía y dispositivos </a:t>
            </a:r>
            <a:br>
              <a:rPr lang="es" sz="13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es" sz="13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eléctricos</a:t>
            </a:r>
            <a:endParaRPr sz="1300">
              <a:solidFill>
                <a:srgbClr val="1207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600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1207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 rotWithShape="1">
          <a:blip r:embed="rId3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/>
        </p:nvSpPr>
        <p:spPr>
          <a:xfrm>
            <a:off x="4751100" y="1380700"/>
            <a:ext cx="3000000" cy="21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0000" lvl="0" indent="-1725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BBE"/>
              </a:buClr>
              <a:buSzPts val="1300"/>
              <a:buFont typeface="Montserrat SemiBold"/>
              <a:buChar char="●"/>
            </a:pPr>
            <a:r>
              <a:rPr lang="es" sz="13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Hotelería y Gastronomía</a:t>
            </a:r>
            <a:endParaRPr sz="1300">
              <a:solidFill>
                <a:srgbClr val="1207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60000" lvl="0" indent="-1725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BBE"/>
              </a:buClr>
              <a:buSzPts val="1300"/>
              <a:buFont typeface="Montserrat SemiBold"/>
              <a:buChar char="●"/>
            </a:pPr>
            <a:r>
              <a:rPr lang="es" sz="13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Industrias creativas</a:t>
            </a:r>
            <a:endParaRPr sz="1300">
              <a:solidFill>
                <a:srgbClr val="1207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60000" lvl="0" indent="-1725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BBE"/>
              </a:buClr>
              <a:buSzPts val="1300"/>
              <a:buFont typeface="Montserrat SemiBold"/>
              <a:buChar char="●"/>
            </a:pPr>
            <a:r>
              <a:rPr lang="es" sz="13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Mecánica y Automotriz</a:t>
            </a:r>
            <a:endParaRPr sz="1300">
              <a:solidFill>
                <a:srgbClr val="1207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60000" lvl="0" indent="-1725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BBE"/>
              </a:buClr>
              <a:buSzPts val="1300"/>
              <a:buFont typeface="Montserrat SemiBold"/>
              <a:buChar char="●"/>
            </a:pPr>
            <a:r>
              <a:rPr lang="es" sz="13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Salud</a:t>
            </a:r>
            <a:endParaRPr sz="1300">
              <a:solidFill>
                <a:srgbClr val="1207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60000" lvl="0" indent="-1725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BBE"/>
              </a:buClr>
              <a:buSzPts val="1300"/>
              <a:buFont typeface="Montserrat SemiBold"/>
              <a:buChar char="●"/>
            </a:pPr>
            <a:r>
              <a:rPr lang="es" sz="13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Seguridad e Higiene</a:t>
            </a:r>
            <a:endParaRPr sz="1300">
              <a:solidFill>
                <a:srgbClr val="1207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60000" lvl="0" indent="-1725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BBE"/>
              </a:buClr>
              <a:buSzPts val="1300"/>
              <a:buFont typeface="Montserrat SemiBold"/>
              <a:buChar char="●"/>
            </a:pPr>
            <a:r>
              <a:rPr lang="es" sz="13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Telecomunicaciones</a:t>
            </a:r>
            <a:endParaRPr sz="1300">
              <a:solidFill>
                <a:srgbClr val="1207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360000" lvl="0" indent="-17255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5BBE"/>
              </a:buClr>
              <a:buSzPts val="1300"/>
              <a:buFont typeface="Montserrat SemiBold"/>
              <a:buChar char="●"/>
            </a:pPr>
            <a:r>
              <a:rPr lang="es" sz="1300">
                <a:solidFill>
                  <a:srgbClr val="12074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Turismo</a:t>
            </a:r>
            <a:endParaRPr sz="1300">
              <a:solidFill>
                <a:srgbClr val="12074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5295926" y="3655500"/>
            <a:ext cx="1440749" cy="148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BBE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/>
          <p:nvPr/>
        </p:nvSpPr>
        <p:spPr>
          <a:xfrm>
            <a:off x="0" y="0"/>
            <a:ext cx="5397600" cy="5143500"/>
          </a:xfrm>
          <a:prstGeom prst="rect">
            <a:avLst/>
          </a:prstGeom>
          <a:solidFill>
            <a:srgbClr val="1207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2616925" y="1833000"/>
            <a:ext cx="268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s" sz="2200" i="0" u="none" strike="noStrike" cap="none">
                <a:solidFill>
                  <a:srgbClr val="FF5BBE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+ INFO</a:t>
            </a:r>
            <a:endParaRPr sz="2200" i="0" u="none" strike="noStrike" cap="none">
              <a:solidFill>
                <a:srgbClr val="FF5BBE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s" sz="3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NUESTROS INSTITUTOS </a:t>
            </a:r>
            <a:endParaRPr sz="31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5621325" y="1836000"/>
            <a:ext cx="3032400" cy="25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600" b="1" i="0" u="none" strike="noStrike" cap="none">
                <a:solidFill>
                  <a:srgbClr val="120749"/>
                </a:solidFill>
                <a:latin typeface="Montserrat"/>
                <a:ea typeface="Montserrat"/>
                <a:cs typeface="Montserrat"/>
                <a:sym typeface="Montserrat"/>
              </a:rPr>
              <a:t>Si querés más información sobre toda la oferta educativa</a:t>
            </a:r>
            <a:r>
              <a:rPr lang="es" sz="1600" b="1">
                <a:solidFill>
                  <a:srgbClr val="120749"/>
                </a:solidFill>
                <a:latin typeface="Montserrat"/>
                <a:ea typeface="Montserrat"/>
                <a:cs typeface="Montserrat"/>
                <a:sym typeface="Montserrat"/>
              </a:rPr>
              <a:t> o nuestros </a:t>
            </a:r>
            <a:r>
              <a:rPr lang="es" sz="1600" b="1" i="0" u="none" strike="noStrike" cap="none">
                <a:solidFill>
                  <a:srgbClr val="120749"/>
                </a:solidFill>
                <a:latin typeface="Montserrat"/>
                <a:ea typeface="Montserrat"/>
                <a:cs typeface="Montserrat"/>
                <a:sym typeface="Montserrat"/>
              </a:rPr>
              <a:t>establecimientos, hacé clic</a:t>
            </a:r>
            <a:r>
              <a:rPr lang="es" sz="1600" b="1" i="0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" sz="1600" b="1" i="0" u="sng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aquí</a:t>
            </a:r>
            <a:r>
              <a:rPr lang="es" sz="1600" b="1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600" b="1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500" u="sng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Conocé nuestros IFTS: mirá acá el cronograma de visitas.</a:t>
            </a:r>
            <a:endParaRPr sz="1500" u="sng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21"/>
          <p:cNvPicPr preferRelativeResize="0"/>
          <p:nvPr/>
        </p:nvPicPr>
        <p:blipFill rotWithShape="1">
          <a:blip r:embed="rId5">
            <a:alphaModFix/>
          </a:blip>
          <a:srcRect l="-6400" t="-8583" r="-7898" b="-5714"/>
          <a:stretch/>
        </p:blipFill>
        <p:spPr>
          <a:xfrm>
            <a:off x="281050" y="4482436"/>
            <a:ext cx="812150" cy="514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34750" y="4717900"/>
            <a:ext cx="763726" cy="249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394954" y="999850"/>
            <a:ext cx="2784500" cy="3225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1765</Words>
  <Application>Microsoft Office PowerPoint</Application>
  <PresentationFormat>Presentación en pantalla (16:9)</PresentationFormat>
  <Paragraphs>427</Paragraphs>
  <Slides>25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2" baseType="lpstr">
      <vt:lpstr>Arial</vt:lpstr>
      <vt:lpstr>Montserrat SemiBold</vt:lpstr>
      <vt:lpstr>Montserrat Light</vt:lpstr>
      <vt:lpstr>Montserrat Medium</vt:lpstr>
      <vt:lpstr>Montserrat ExtraBold</vt:lpstr>
      <vt:lpstr>Montserrat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Zulma Villegas</dc:creator>
  <cp:lastModifiedBy>Zulma Villegas</cp:lastModifiedBy>
  <cp:revision>1</cp:revision>
  <dcterms:modified xsi:type="dcterms:W3CDTF">2023-05-19T14:29:41Z</dcterms:modified>
</cp:coreProperties>
</file>