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6" r:id="rId3"/>
    <p:sldId id="289" r:id="rId4"/>
    <p:sldId id="296" r:id="rId5"/>
    <p:sldId id="278" r:id="rId6"/>
    <p:sldId id="269" r:id="rId7"/>
    <p:sldId id="277" r:id="rId8"/>
    <p:sldId id="275" r:id="rId9"/>
    <p:sldId id="272" r:id="rId10"/>
    <p:sldId id="297" r:id="rId11"/>
    <p:sldId id="298" r:id="rId12"/>
    <p:sldId id="302" r:id="rId13"/>
    <p:sldId id="301" r:id="rId14"/>
    <p:sldId id="299" r:id="rId15"/>
    <p:sldId id="279" r:id="rId16"/>
    <p:sldId id="280" r:id="rId17"/>
    <p:sldId id="282" r:id="rId18"/>
    <p:sldId id="281" r:id="rId19"/>
    <p:sldId id="303" r:id="rId20"/>
    <p:sldId id="283" r:id="rId21"/>
    <p:sldId id="284" r:id="rId22"/>
    <p:sldId id="287" r:id="rId23"/>
    <p:sldId id="294" r:id="rId24"/>
    <p:sldId id="304" r:id="rId25"/>
    <p:sldId id="305" r:id="rId2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r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F79646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256" autoAdjust="0"/>
  </p:normalViewPr>
  <p:slideViewPr>
    <p:cSldViewPr>
      <p:cViewPr>
        <p:scale>
          <a:sx n="60" d="100"/>
          <a:sy n="60" d="100"/>
        </p:scale>
        <p:origin x="-168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AR" dirty="0"/>
              <a:t>¿Con qué frecuencia aparecieron noticias sobre juventud y pobreza en los diarios analizados?</a:t>
            </a:r>
          </a:p>
        </c:rich>
      </c:tx>
      <c:layout>
        <c:manualLayout>
          <c:xMode val="edge"/>
          <c:yMode val="edge"/>
          <c:x val="0.10922994076467421"/>
          <c:y val="1.7746228926353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41335198273317"/>
          <c:y val="0.20996911649192976"/>
          <c:w val="0.32600437558220025"/>
          <c:h val="0.6691668761950426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Frecuencia de noticias de jovenes pobres por diario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Sheet1!$B$1:$F$1</c:f>
              <c:strCache>
                <c:ptCount val="5"/>
                <c:pt idx="0">
                  <c:v>Clarin</c:v>
                </c:pt>
                <c:pt idx="1">
                  <c:v>Pagina 12</c:v>
                </c:pt>
                <c:pt idx="2">
                  <c:v>La Nacion</c:v>
                </c:pt>
                <c:pt idx="3">
                  <c:v>Diario Popular</c:v>
                </c:pt>
                <c:pt idx="4">
                  <c:v>Cronica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29</c:v>
                </c:pt>
                <c:pt idx="1">
                  <c:v>17</c:v>
                </c:pt>
                <c:pt idx="2">
                  <c:v>20</c:v>
                </c:pt>
                <c:pt idx="3">
                  <c:v>34</c:v>
                </c:pt>
                <c:pt idx="4">
                  <c:v>56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Sheet1!$B$1:$F$1</c:f>
              <c:strCache>
                <c:ptCount val="5"/>
                <c:pt idx="0">
                  <c:v>Clarin</c:v>
                </c:pt>
                <c:pt idx="1">
                  <c:v>Pagina 12</c:v>
                </c:pt>
                <c:pt idx="2">
                  <c:v>La Nacion</c:v>
                </c:pt>
                <c:pt idx="3">
                  <c:v>Diario Popular</c:v>
                </c:pt>
                <c:pt idx="4">
                  <c:v>Cronica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Sheet1!$B$1:$F$1</c:f>
              <c:strCache>
                <c:ptCount val="5"/>
                <c:pt idx="0">
                  <c:v>Clarin</c:v>
                </c:pt>
                <c:pt idx="1">
                  <c:v>Pagina 12</c:v>
                </c:pt>
                <c:pt idx="2">
                  <c:v>La Nacion</c:v>
                </c:pt>
                <c:pt idx="3">
                  <c:v>Diario Popular</c:v>
                </c:pt>
                <c:pt idx="4">
                  <c:v>Cronica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Sheet1!$B$1:$F$1</c:f>
              <c:strCache>
                <c:ptCount val="5"/>
                <c:pt idx="0">
                  <c:v>Clarin</c:v>
                </c:pt>
                <c:pt idx="1">
                  <c:v>Pagina 12</c:v>
                </c:pt>
                <c:pt idx="2">
                  <c:v>La Nacion</c:v>
                </c:pt>
                <c:pt idx="3">
                  <c:v>Diario Popular</c:v>
                </c:pt>
                <c:pt idx="4">
                  <c:v>Cronica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Sheet1!$B$1:$F$1</c:f>
              <c:strCache>
                <c:ptCount val="5"/>
                <c:pt idx="0">
                  <c:v>Clarin</c:v>
                </c:pt>
                <c:pt idx="1">
                  <c:v>Pagina 12</c:v>
                </c:pt>
                <c:pt idx="2">
                  <c:v>La Nacion</c:v>
                </c:pt>
                <c:pt idx="3">
                  <c:v>Diario Popular</c:v>
                </c:pt>
                <c:pt idx="4">
                  <c:v>Cronica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59278301936062183"/>
          <c:y val="0.34990556604821688"/>
          <c:w val="0.28187074655522604"/>
          <c:h val="0.3309744336399269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s-A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539934279925381E-2"/>
          <c:y val="0.11160651448710297"/>
          <c:w val="0.58683313537900139"/>
          <c:h val="0.81678391367924508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Distribución de las noticias por seccion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Politica</c:v>
                </c:pt>
                <c:pt idx="1">
                  <c:v>Economica</c:v>
                </c:pt>
                <c:pt idx="2">
                  <c:v>Policiales</c:v>
                </c:pt>
                <c:pt idx="3">
                  <c:v>Sociedad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94</c:v>
                </c:pt>
                <c:pt idx="3">
                  <c:v>51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Politica</c:v>
                </c:pt>
                <c:pt idx="1">
                  <c:v>Economica</c:v>
                </c:pt>
                <c:pt idx="2">
                  <c:v>Policiales</c:v>
                </c:pt>
                <c:pt idx="3">
                  <c:v>Sociedad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Politica</c:v>
                </c:pt>
                <c:pt idx="1">
                  <c:v>Economica</c:v>
                </c:pt>
                <c:pt idx="2">
                  <c:v>Policiales</c:v>
                </c:pt>
                <c:pt idx="3">
                  <c:v>Sociedad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6263912629421"/>
          <c:y val="0.1671276007446508"/>
          <c:w val="0.30219776415354643"/>
          <c:h val="0.53078041833735645"/>
        </c:manualLayout>
      </c:layout>
      <c:overlay val="0"/>
      <c:txPr>
        <a:bodyPr/>
        <a:lstStyle/>
        <a:p>
          <a:pPr>
            <a:defRPr sz="1800"/>
          </a:pPr>
          <a:endParaRPr lang="es-AR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600"/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8398995676281E-2"/>
          <c:y val="3.389428956652131E-2"/>
          <c:w val="0.45621056527460785"/>
          <c:h val="0.9462172839873634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Temas de las noticias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Sheet1!$B$1:$G$1</c:f>
              <c:strCache>
                <c:ptCount val="6"/>
                <c:pt idx="0">
                  <c:v>Delincuencia y sucesos policiales</c:v>
                </c:pt>
                <c:pt idx="1">
                  <c:v>Violencia de Genero</c:v>
                </c:pt>
                <c:pt idx="2">
                  <c:v>Violencia Institucional</c:v>
                </c:pt>
                <c:pt idx="3">
                  <c:v>Participacion Politica y Compromiso Social</c:v>
                </c:pt>
                <c:pt idx="4">
                  <c:v>Trabajo/Empleo</c:v>
                </c:pt>
                <c:pt idx="5">
                  <c:v>Pobreza yExclusión en General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73</c:v>
                </c:pt>
                <c:pt idx="1">
                  <c:v>33</c:v>
                </c:pt>
                <c:pt idx="2">
                  <c:v>7</c:v>
                </c:pt>
                <c:pt idx="3">
                  <c:v>4</c:v>
                </c:pt>
                <c:pt idx="4">
                  <c:v>8</c:v>
                </c:pt>
                <c:pt idx="5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Sheet1!$B$1:$G$1</c:f>
              <c:strCache>
                <c:ptCount val="6"/>
                <c:pt idx="0">
                  <c:v>Delincuencia y sucesos policiales</c:v>
                </c:pt>
                <c:pt idx="1">
                  <c:v>Violencia de Genero</c:v>
                </c:pt>
                <c:pt idx="2">
                  <c:v>Violencia Institucional</c:v>
                </c:pt>
                <c:pt idx="3">
                  <c:v>Participacion Politica y Compromiso Social</c:v>
                </c:pt>
                <c:pt idx="4">
                  <c:v>Trabajo/Empleo</c:v>
                </c:pt>
                <c:pt idx="5">
                  <c:v>Pobreza yExclusión en General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Sheet1!$B$1:$G$1</c:f>
              <c:strCache>
                <c:ptCount val="6"/>
                <c:pt idx="0">
                  <c:v>Delincuencia y sucesos policiales</c:v>
                </c:pt>
                <c:pt idx="1">
                  <c:v>Violencia de Genero</c:v>
                </c:pt>
                <c:pt idx="2">
                  <c:v>Violencia Institucional</c:v>
                </c:pt>
                <c:pt idx="3">
                  <c:v>Participacion Politica y Compromiso Social</c:v>
                </c:pt>
                <c:pt idx="4">
                  <c:v>Trabajo/Empleo</c:v>
                </c:pt>
                <c:pt idx="5">
                  <c:v>Pobreza yExclusión en General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52482037630502976"/>
          <c:y val="0.15747780686747925"/>
          <c:w val="0.43897203734464668"/>
          <c:h val="0.65968625848857465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600"/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45031477029998"/>
          <c:y val="5.339303832994631E-2"/>
          <c:w val="0.33314009004829737"/>
          <c:h val="0.7624496938436633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Distribución de las noticias por seccion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10214994874999145"/>
                  <c:y val="-4.873746221929756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866801632283212"/>
                  <c:y val="-2.19555377037878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Incorpora una o más fuentes</c:v>
                </c:pt>
                <c:pt idx="1">
                  <c:v>No incorpora fuentes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19.2</c:v>
                </c:pt>
                <c:pt idx="1">
                  <c:v>80.8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Incorpora una o más fuentes</c:v>
                </c:pt>
                <c:pt idx="1">
                  <c:v>No incorpora fuentes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Incorpora una o más fuentes</c:v>
                </c:pt>
                <c:pt idx="1">
                  <c:v>No incorpora fuentes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54"/>
      </c:pieChart>
    </c:plotArea>
    <c:legend>
      <c:legendPos val="r"/>
      <c:layout>
        <c:manualLayout>
          <c:xMode val="edge"/>
          <c:yMode val="edge"/>
          <c:x val="7.5621700963592525E-2"/>
          <c:y val="0.82193613848238667"/>
          <c:w val="0.46827991653125506"/>
          <c:h val="0.17347654490570003"/>
        </c:manualLayout>
      </c:layout>
      <c:overlay val="0"/>
      <c:txPr>
        <a:bodyPr/>
        <a:lstStyle/>
        <a:p>
          <a:pPr>
            <a:defRPr sz="1800"/>
          </a:pPr>
          <a:endParaRPr lang="es-AR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600"/>
      </a:pPr>
      <a:endParaRPr lang="es-A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71304268891256"/>
          <c:y val="1.3954005110543275E-3"/>
          <c:w val="0.42715538274854009"/>
          <c:h val="0.97762026441506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Distribución de las noticias por seccion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5.8481830850388751E-2"/>
                  <c:y val="0.1747516942561937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7844587518987818E-2"/>
                  <c:y val="-0.250150261082101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20.5</c:v>
                </c:pt>
                <c:pt idx="1">
                  <c:v>79.5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1017333545789028"/>
          <c:y val="0.69945200533274077"/>
          <c:w val="0.11158293375520273"/>
          <c:h val="0.22389790023330741"/>
        </c:manualLayout>
      </c:layout>
      <c:overlay val="0"/>
      <c:txPr>
        <a:bodyPr/>
        <a:lstStyle/>
        <a:p>
          <a:pPr>
            <a:defRPr sz="1800"/>
          </a:pPr>
          <a:endParaRPr lang="es-AR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600"/>
      </a:pPr>
      <a:endParaRPr lang="es-A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374835116747282E-2"/>
          <c:y val="5.7034220532319393E-2"/>
          <c:w val="0.83210414297204249"/>
          <c:h val="0.6451534446638899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Varones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Protagonistas como victimas</c:v>
                </c:pt>
                <c:pt idx="1">
                  <c:v>Protagonistas como victimarios</c:v>
                </c:pt>
              </c:strCache>
            </c:strRef>
          </c:cat>
          <c:val>
            <c:numRef>
              <c:f>Sheet1!$B$3:$C$3</c:f>
              <c:numCache>
                <c:formatCode>0.0%</c:formatCode>
                <c:ptCount val="2"/>
                <c:pt idx="0">
                  <c:v>0.53300000000000003</c:v>
                </c:pt>
                <c:pt idx="1">
                  <c:v>0.94299999999999995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Mujeres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Protagonistas como victimas</c:v>
                </c:pt>
                <c:pt idx="1">
                  <c:v>Protagonistas como victimarios</c:v>
                </c:pt>
              </c:strCache>
            </c:strRef>
          </c:cat>
          <c:val>
            <c:numRef>
              <c:f>Sheet1!$B$4:$C$4</c:f>
              <c:numCache>
                <c:formatCode>0.0%</c:formatCode>
                <c:ptCount val="2"/>
                <c:pt idx="0">
                  <c:v>0.45700000000000002</c:v>
                </c:pt>
                <c:pt idx="1">
                  <c:v>5.7000000000000002E-2</c:v>
                </c:pt>
              </c:numCache>
            </c:numRef>
          </c:val>
        </c:ser>
        <c:ser>
          <c:idx val="2"/>
          <c:order val="2"/>
          <c:tx>
            <c:strRef>
              <c:f>Sheet1!$A$2</c:f>
              <c:strCache>
                <c:ptCount val="1"/>
                <c:pt idx="0">
                  <c:v>No especifica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Protagonistas como victimas</c:v>
                </c:pt>
                <c:pt idx="1">
                  <c:v>Protagonistas como victimarios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0.01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592960"/>
        <c:axId val="96518144"/>
      </c:barChart>
      <c:catAx>
        <c:axId val="8759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600" b="1"/>
            </a:pPr>
            <a:endParaRPr lang="es-AR"/>
          </a:p>
        </c:txPr>
        <c:crossAx val="96518144"/>
        <c:crosses val="autoZero"/>
        <c:auto val="1"/>
        <c:lblAlgn val="ctr"/>
        <c:lblOffset val="100"/>
        <c:noMultiLvlLbl val="0"/>
      </c:catAx>
      <c:valAx>
        <c:axId val="965181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87592960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egendEntry>
        <c:idx val="0"/>
        <c:delete val="1"/>
      </c:legendEntry>
      <c:overlay val="0"/>
      <c:txPr>
        <a:bodyPr/>
        <a:lstStyle/>
        <a:p>
          <a:pPr>
            <a:defRPr sz="1600"/>
          </a:pPr>
          <a:endParaRPr lang="es-A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s-AR" sz="2400" noProof="0" dirty="0" smtClean="0"/>
              <a:t>¿Qué</a:t>
            </a:r>
            <a:r>
              <a:rPr lang="es-AR" sz="2400" baseline="0" noProof="0" dirty="0" smtClean="0"/>
              <a:t> franja etaria es la que más veces aparece representada en las noticias monitoreadas? </a:t>
            </a:r>
            <a:endParaRPr lang="es-AR" sz="2400" noProof="0" dirty="0"/>
          </a:p>
        </c:rich>
      </c:tx>
      <c:layout>
        <c:manualLayout>
          <c:xMode val="edge"/>
          <c:yMode val="edge"/>
          <c:x val="0.15739006996357321"/>
          <c:y val="8.5796258342673226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642744625552219E-2"/>
          <c:y val="0.19442036723821488"/>
          <c:w val="0.96579977543403006"/>
          <c:h val="0.610460425924786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de noticias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14 a 19 años</c:v>
                </c:pt>
                <c:pt idx="1">
                  <c:v>20 a 24 años</c:v>
                </c:pt>
                <c:pt idx="2">
                  <c:v>25 a 29 años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0.41</c:v>
                </c:pt>
                <c:pt idx="1">
                  <c:v>0.26300000000000001</c:v>
                </c:pt>
                <c:pt idx="2">
                  <c:v>0.24399999999999999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Noticias sobre delincuencia/otros sucesos policiales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14 a 19 años</c:v>
                </c:pt>
                <c:pt idx="1">
                  <c:v>20 a 24 años</c:v>
                </c:pt>
                <c:pt idx="2">
                  <c:v>25 a 29 años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0.52100000000000002</c:v>
                </c:pt>
                <c:pt idx="1">
                  <c:v>0.37</c:v>
                </c:pt>
                <c:pt idx="2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8001280"/>
        <c:axId val="98002816"/>
      </c:barChart>
      <c:catAx>
        <c:axId val="9800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1"/>
            </a:pPr>
            <a:endParaRPr lang="es-AR"/>
          </a:p>
        </c:txPr>
        <c:crossAx val="98002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800281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8001280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5828620397949111"/>
          <c:y val="0.92290071544464902"/>
          <c:w val="0.77981004309056923"/>
          <c:h val="6.1103016178273163E-2"/>
        </c:manualLayout>
      </c:layout>
      <c:overlay val="0"/>
      <c:txPr>
        <a:bodyPr/>
        <a:lstStyle/>
        <a:p>
          <a:pPr>
            <a:defRPr sz="1400"/>
          </a:pPr>
          <a:endParaRPr lang="es-A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s-AR" sz="2400" noProof="0" dirty="0" smtClean="0"/>
              <a:t>¿Cómo se define la condición de pobreza en las noticias?</a:t>
            </a:r>
            <a:endParaRPr lang="es-AR" sz="2400" noProof="0" dirty="0"/>
          </a:p>
        </c:rich>
      </c:tx>
      <c:layout>
        <c:manualLayout>
          <c:xMode val="edge"/>
          <c:yMode val="edge"/>
          <c:x val="0.18604972243339798"/>
          <c:y val="1.55554475428656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7475178394220557"/>
          <c:y val="0.19140807897603215"/>
          <c:w val="0.50711681048938484"/>
          <c:h val="0.7792654647431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Cantidad de Noticias sobre Delincuencia y Sucesos Policiales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Sheet1!$B$1:$H$1</c:f>
              <c:strCache>
                <c:ptCount val="7"/>
                <c:pt idx="0">
                  <c:v>Lugar de residencia</c:v>
                </c:pt>
                <c:pt idx="1">
                  <c:v>Características de la vivienda</c:v>
                </c:pt>
                <c:pt idx="2">
                  <c:v>Ocupación</c:v>
                </c:pt>
                <c:pt idx="3">
                  <c:v>Ingresos del hogar</c:v>
                </c:pt>
                <c:pt idx="4">
                  <c:v>Beneficiario de planes sociales </c:v>
                </c:pt>
                <c:pt idx="5">
                  <c:v>Otros</c:v>
                </c:pt>
                <c:pt idx="6">
                  <c:v>No se menciona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0.70699999999999996</c:v>
                </c:pt>
                <c:pt idx="1">
                  <c:v>0.113</c:v>
                </c:pt>
                <c:pt idx="2">
                  <c:v>5.2999999999999999E-2</c:v>
                </c:pt>
                <c:pt idx="3">
                  <c:v>1.4999999999999999E-2</c:v>
                </c:pt>
                <c:pt idx="4">
                  <c:v>1.4999999999999999E-2</c:v>
                </c:pt>
                <c:pt idx="5">
                  <c:v>3.7999999999999999E-2</c:v>
                </c:pt>
                <c:pt idx="6">
                  <c:v>5.2999999999999999E-2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34868608"/>
        <c:axId val="34886784"/>
      </c:barChart>
      <c:catAx>
        <c:axId val="34868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1"/>
            </a:pPr>
            <a:endParaRPr lang="es-AR"/>
          </a:p>
        </c:txPr>
        <c:crossAx val="34886784"/>
        <c:crosses val="autoZero"/>
        <c:auto val="1"/>
        <c:lblAlgn val="ctr"/>
        <c:lblOffset val="100"/>
        <c:noMultiLvlLbl val="0"/>
      </c:catAx>
      <c:valAx>
        <c:axId val="34886784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34868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4FFA4-7098-474E-898C-0E04B78B32C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6904B09-178D-4E09-8DA3-595EFC5CC966}">
      <dgm:prSet phldrT="[Texto]"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pPr algn="just"/>
          <a:r>
            <a:rPr lang="es-AR" sz="1800" dirty="0" smtClean="0">
              <a:solidFill>
                <a:schemeClr val="tx1"/>
              </a:solidFill>
            </a:rPr>
            <a:t>Previo al monitoreo, se leyeron los diarios Clarín, La Nación, Crónica, Diario Popular, Pagina 12, El Cronista Comercial y Ámbito Financiero. Luego de analizar cada uno se resolvió no incluir lo diarios comerciales.</a:t>
          </a:r>
        </a:p>
      </dgm:t>
    </dgm:pt>
    <dgm:pt modelId="{5A7BA83E-5149-45D7-8D51-936D6035C9C6}" type="parTrans" cxnId="{C01F821E-AADE-4252-A637-8463AA62909E}">
      <dgm:prSet/>
      <dgm:spPr/>
      <dgm:t>
        <a:bodyPr/>
        <a:lstStyle/>
        <a:p>
          <a:endParaRPr lang="es-AR"/>
        </a:p>
      </dgm:t>
    </dgm:pt>
    <dgm:pt modelId="{73144ED0-62EA-4197-A8DC-63997B616C5D}" type="sibTrans" cxnId="{C01F821E-AADE-4252-A637-8463AA62909E}">
      <dgm:prSet/>
      <dgm:spPr/>
      <dgm:t>
        <a:bodyPr/>
        <a:lstStyle/>
        <a:p>
          <a:endParaRPr lang="es-AR"/>
        </a:p>
      </dgm:t>
    </dgm:pt>
    <dgm:pt modelId="{7D370618-5A61-4166-A857-FCE6E4926DB8}">
      <dgm:prSet phldrT="[Texto]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pPr algn="just"/>
          <a:r>
            <a:rPr lang="es-AR" dirty="0" smtClean="0">
              <a:solidFill>
                <a:schemeClr val="tx1"/>
              </a:solidFill>
            </a:rPr>
            <a:t>Una vez seleccionados los diarios, se realizó una equivalencia entre las secciones de cada uno y se sintetizaron en: Economía, Política, Policiales, Sociedad. </a:t>
          </a:r>
          <a:endParaRPr lang="es-AR" dirty="0">
            <a:solidFill>
              <a:schemeClr val="tx1"/>
            </a:solidFill>
          </a:endParaRPr>
        </a:p>
      </dgm:t>
    </dgm:pt>
    <dgm:pt modelId="{92DD0FA1-403F-44DA-8DB6-5DC9F52EFFCD}" type="parTrans" cxnId="{3C754D19-D70B-4B85-BBF2-8854EE93F3C2}">
      <dgm:prSet/>
      <dgm:spPr/>
      <dgm:t>
        <a:bodyPr/>
        <a:lstStyle/>
        <a:p>
          <a:endParaRPr lang="es-AR"/>
        </a:p>
      </dgm:t>
    </dgm:pt>
    <dgm:pt modelId="{239874E2-09BE-4C7E-BED4-AA7FD76F0204}" type="sibTrans" cxnId="{3C754D19-D70B-4B85-BBF2-8854EE93F3C2}">
      <dgm:prSet/>
      <dgm:spPr/>
      <dgm:t>
        <a:bodyPr/>
        <a:lstStyle/>
        <a:p>
          <a:endParaRPr lang="es-AR"/>
        </a:p>
      </dgm:t>
    </dgm:pt>
    <dgm:pt modelId="{AC1A8B6A-A1ED-4ECB-BCC2-691DA2D6ECB4}">
      <dgm:prSet phldrT="[Texto]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pPr algn="just"/>
          <a:r>
            <a:rPr lang="es-AR" dirty="0" smtClean="0">
              <a:solidFill>
                <a:schemeClr val="tx1"/>
              </a:solidFill>
            </a:rPr>
            <a:t>Se</a:t>
          </a:r>
          <a:r>
            <a:rPr lang="es-AR" baseline="0" dirty="0" smtClean="0">
              <a:solidFill>
                <a:schemeClr val="tx1"/>
              </a:solidFill>
            </a:rPr>
            <a:t> armaron las grillas de monitoreo a partir  de algunos ejes que nos interesaba indagar. Cuando quedó terminada  se realizaron algunas pruebas de monitoreo para aprender a usar la herramienta.</a:t>
          </a:r>
          <a:endParaRPr lang="es-AR" dirty="0">
            <a:solidFill>
              <a:schemeClr val="tx1"/>
            </a:solidFill>
          </a:endParaRPr>
        </a:p>
      </dgm:t>
    </dgm:pt>
    <dgm:pt modelId="{1EEAF439-9261-4658-AA5F-09A5C9874C21}" type="parTrans" cxnId="{359FA0B4-C31D-4294-A54E-BB31778B4B3F}">
      <dgm:prSet/>
      <dgm:spPr/>
      <dgm:t>
        <a:bodyPr/>
        <a:lstStyle/>
        <a:p>
          <a:endParaRPr lang="es-AR"/>
        </a:p>
      </dgm:t>
    </dgm:pt>
    <dgm:pt modelId="{9C14CC3A-8D11-4D1C-AEE1-37324B189DE3}" type="sibTrans" cxnId="{359FA0B4-C31D-4294-A54E-BB31778B4B3F}">
      <dgm:prSet/>
      <dgm:spPr/>
      <dgm:t>
        <a:bodyPr/>
        <a:lstStyle/>
        <a:p>
          <a:endParaRPr lang="es-AR"/>
        </a:p>
      </dgm:t>
    </dgm:pt>
    <dgm:pt modelId="{B72DF5BA-F883-4FF9-A767-CB08EA56342F}" type="pres">
      <dgm:prSet presAssocID="{58E4FFA4-7098-474E-898C-0E04B78B32C3}" presName="Name0" presStyleCnt="0">
        <dgm:presLayoutVars>
          <dgm:dir/>
          <dgm:resizeHandles val="exact"/>
        </dgm:presLayoutVars>
      </dgm:prSet>
      <dgm:spPr/>
    </dgm:pt>
    <dgm:pt modelId="{856486DC-6750-4D57-BB4E-18E3AC2BD9F3}" type="pres">
      <dgm:prSet presAssocID="{76904B09-178D-4E09-8DA3-595EFC5CC966}" presName="node" presStyleLbl="node1" presStyleIdx="0" presStyleCnt="3" custScaleX="159644" custScaleY="105897" custLinFactNeighborX="43884" custLinFactNeighborY="-2453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6A3998D-8B63-44AB-B512-91947D977BB5}" type="pres">
      <dgm:prSet presAssocID="{73144ED0-62EA-4197-A8DC-63997B616C5D}" presName="sibTrans" presStyleLbl="sibTrans2D1" presStyleIdx="0" presStyleCnt="2"/>
      <dgm:spPr/>
      <dgm:t>
        <a:bodyPr/>
        <a:lstStyle/>
        <a:p>
          <a:endParaRPr lang="es-AR"/>
        </a:p>
      </dgm:t>
    </dgm:pt>
    <dgm:pt modelId="{7410809C-BD6E-4D45-8C0F-E036EBF74AE7}" type="pres">
      <dgm:prSet presAssocID="{73144ED0-62EA-4197-A8DC-63997B616C5D}" presName="connectorText" presStyleLbl="sibTrans2D1" presStyleIdx="0" presStyleCnt="2"/>
      <dgm:spPr/>
      <dgm:t>
        <a:bodyPr/>
        <a:lstStyle/>
        <a:p>
          <a:endParaRPr lang="es-AR"/>
        </a:p>
      </dgm:t>
    </dgm:pt>
    <dgm:pt modelId="{673B7B67-BBF6-49C7-8A47-710D92C86F5B}" type="pres">
      <dgm:prSet presAssocID="{7D370618-5A61-4166-A857-FCE6E4926DB8}" presName="node" presStyleLbl="node1" presStyleIdx="1" presStyleCnt="3" custScaleX="170004" custScaleY="103086" custLinFactNeighborX="20683" custLinFactNeighborY="-2510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8F63D2E-FA7C-4BB2-9A24-D8210CB7943B}" type="pres">
      <dgm:prSet presAssocID="{239874E2-09BE-4C7E-BED4-AA7FD76F0204}" presName="sibTrans" presStyleLbl="sibTrans2D1" presStyleIdx="1" presStyleCnt="2"/>
      <dgm:spPr/>
      <dgm:t>
        <a:bodyPr/>
        <a:lstStyle/>
        <a:p>
          <a:endParaRPr lang="es-AR"/>
        </a:p>
      </dgm:t>
    </dgm:pt>
    <dgm:pt modelId="{4F4B1918-303C-4999-8721-B44D28965824}" type="pres">
      <dgm:prSet presAssocID="{239874E2-09BE-4C7E-BED4-AA7FD76F0204}" presName="connectorText" presStyleLbl="sibTrans2D1" presStyleIdx="1" presStyleCnt="2"/>
      <dgm:spPr/>
      <dgm:t>
        <a:bodyPr/>
        <a:lstStyle/>
        <a:p>
          <a:endParaRPr lang="es-AR"/>
        </a:p>
      </dgm:t>
    </dgm:pt>
    <dgm:pt modelId="{099FDE1E-08FB-4AC0-9CBC-9B77749B249E}" type="pres">
      <dgm:prSet presAssocID="{AC1A8B6A-A1ED-4ECB-BCC2-691DA2D6ECB4}" presName="node" presStyleLbl="node1" presStyleIdx="2" presStyleCnt="3" custScaleX="168811" custScaleY="102754" custLinFactNeighborX="-10652" custLinFactNeighborY="-2533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B6293A4-8707-42B4-9451-CE305DDFF7FF}" type="presOf" srcId="{239874E2-09BE-4C7E-BED4-AA7FD76F0204}" destId="{68F63D2E-FA7C-4BB2-9A24-D8210CB7943B}" srcOrd="0" destOrd="0" presId="urn:microsoft.com/office/officeart/2005/8/layout/process1"/>
    <dgm:cxn modelId="{325C7B48-1F02-430E-8790-16A0F3DC1D12}" type="presOf" srcId="{76904B09-178D-4E09-8DA3-595EFC5CC966}" destId="{856486DC-6750-4D57-BB4E-18E3AC2BD9F3}" srcOrd="0" destOrd="0" presId="urn:microsoft.com/office/officeart/2005/8/layout/process1"/>
    <dgm:cxn modelId="{9B6348E3-1C58-4033-84D7-888E488BE85A}" type="presOf" srcId="{58E4FFA4-7098-474E-898C-0E04B78B32C3}" destId="{B72DF5BA-F883-4FF9-A767-CB08EA56342F}" srcOrd="0" destOrd="0" presId="urn:microsoft.com/office/officeart/2005/8/layout/process1"/>
    <dgm:cxn modelId="{9E63F42F-B2AC-40D4-B75D-A0BE4C5C833D}" type="presOf" srcId="{239874E2-09BE-4C7E-BED4-AA7FD76F0204}" destId="{4F4B1918-303C-4999-8721-B44D28965824}" srcOrd="1" destOrd="0" presId="urn:microsoft.com/office/officeart/2005/8/layout/process1"/>
    <dgm:cxn modelId="{4651201A-188A-49BA-82F8-15F8F82B0497}" type="presOf" srcId="{7D370618-5A61-4166-A857-FCE6E4926DB8}" destId="{673B7B67-BBF6-49C7-8A47-710D92C86F5B}" srcOrd="0" destOrd="0" presId="urn:microsoft.com/office/officeart/2005/8/layout/process1"/>
    <dgm:cxn modelId="{359FA0B4-C31D-4294-A54E-BB31778B4B3F}" srcId="{58E4FFA4-7098-474E-898C-0E04B78B32C3}" destId="{AC1A8B6A-A1ED-4ECB-BCC2-691DA2D6ECB4}" srcOrd="2" destOrd="0" parTransId="{1EEAF439-9261-4658-AA5F-09A5C9874C21}" sibTransId="{9C14CC3A-8D11-4D1C-AEE1-37324B189DE3}"/>
    <dgm:cxn modelId="{3C754D19-D70B-4B85-BBF2-8854EE93F3C2}" srcId="{58E4FFA4-7098-474E-898C-0E04B78B32C3}" destId="{7D370618-5A61-4166-A857-FCE6E4926DB8}" srcOrd="1" destOrd="0" parTransId="{92DD0FA1-403F-44DA-8DB6-5DC9F52EFFCD}" sibTransId="{239874E2-09BE-4C7E-BED4-AA7FD76F0204}"/>
    <dgm:cxn modelId="{C01F821E-AADE-4252-A637-8463AA62909E}" srcId="{58E4FFA4-7098-474E-898C-0E04B78B32C3}" destId="{76904B09-178D-4E09-8DA3-595EFC5CC966}" srcOrd="0" destOrd="0" parTransId="{5A7BA83E-5149-45D7-8D51-936D6035C9C6}" sibTransId="{73144ED0-62EA-4197-A8DC-63997B616C5D}"/>
    <dgm:cxn modelId="{27FF357D-1F5E-4431-A738-44CA59BEBC13}" type="presOf" srcId="{73144ED0-62EA-4197-A8DC-63997B616C5D}" destId="{7410809C-BD6E-4D45-8C0F-E036EBF74AE7}" srcOrd="1" destOrd="0" presId="urn:microsoft.com/office/officeart/2005/8/layout/process1"/>
    <dgm:cxn modelId="{02E17E09-5431-46A8-8BC6-8CB3FA171AD5}" type="presOf" srcId="{AC1A8B6A-A1ED-4ECB-BCC2-691DA2D6ECB4}" destId="{099FDE1E-08FB-4AC0-9CBC-9B77749B249E}" srcOrd="0" destOrd="0" presId="urn:microsoft.com/office/officeart/2005/8/layout/process1"/>
    <dgm:cxn modelId="{DB9FD8D4-93D4-4B41-94BF-ADE45509CD20}" type="presOf" srcId="{73144ED0-62EA-4197-A8DC-63997B616C5D}" destId="{06A3998D-8B63-44AB-B512-91947D977BB5}" srcOrd="0" destOrd="0" presId="urn:microsoft.com/office/officeart/2005/8/layout/process1"/>
    <dgm:cxn modelId="{510057CA-37D1-47B4-A7F3-33028A7CEF8B}" type="presParOf" srcId="{B72DF5BA-F883-4FF9-A767-CB08EA56342F}" destId="{856486DC-6750-4D57-BB4E-18E3AC2BD9F3}" srcOrd="0" destOrd="0" presId="urn:microsoft.com/office/officeart/2005/8/layout/process1"/>
    <dgm:cxn modelId="{2B55C494-EA95-43C2-B3BA-668075F25AB1}" type="presParOf" srcId="{B72DF5BA-F883-4FF9-A767-CB08EA56342F}" destId="{06A3998D-8B63-44AB-B512-91947D977BB5}" srcOrd="1" destOrd="0" presId="urn:microsoft.com/office/officeart/2005/8/layout/process1"/>
    <dgm:cxn modelId="{9BC2192C-ACCC-4F02-A4C2-1EAC697A0672}" type="presParOf" srcId="{06A3998D-8B63-44AB-B512-91947D977BB5}" destId="{7410809C-BD6E-4D45-8C0F-E036EBF74AE7}" srcOrd="0" destOrd="0" presId="urn:microsoft.com/office/officeart/2005/8/layout/process1"/>
    <dgm:cxn modelId="{F4C88C5A-9AE2-4B23-95F7-31C4FF422FAB}" type="presParOf" srcId="{B72DF5BA-F883-4FF9-A767-CB08EA56342F}" destId="{673B7B67-BBF6-49C7-8A47-710D92C86F5B}" srcOrd="2" destOrd="0" presId="urn:microsoft.com/office/officeart/2005/8/layout/process1"/>
    <dgm:cxn modelId="{781C7F9F-29CC-482F-979A-5599894BAF06}" type="presParOf" srcId="{B72DF5BA-F883-4FF9-A767-CB08EA56342F}" destId="{68F63D2E-FA7C-4BB2-9A24-D8210CB7943B}" srcOrd="3" destOrd="0" presId="urn:microsoft.com/office/officeart/2005/8/layout/process1"/>
    <dgm:cxn modelId="{70D3ED5A-787F-45D5-902C-02D55B223B46}" type="presParOf" srcId="{68F63D2E-FA7C-4BB2-9A24-D8210CB7943B}" destId="{4F4B1918-303C-4999-8721-B44D28965824}" srcOrd="0" destOrd="0" presId="urn:microsoft.com/office/officeart/2005/8/layout/process1"/>
    <dgm:cxn modelId="{1153233E-0C47-47EF-A8BE-26A633B184D8}" type="presParOf" srcId="{B72DF5BA-F883-4FF9-A767-CB08EA56342F}" destId="{099FDE1E-08FB-4AC0-9CBC-9B77749B249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2D6357-3AE8-4447-9BD3-348DB0C001F6}" type="doc">
      <dgm:prSet loTypeId="urn:microsoft.com/office/officeart/2005/8/layout/chevron1" loCatId="process" qsTypeId="urn:microsoft.com/office/officeart/2005/8/quickstyle/simple4" qsCatId="simple" csTypeId="urn:microsoft.com/office/officeart/2005/8/colors/accent6_3" csCatId="accent6" phldr="1"/>
      <dgm:spPr/>
    </dgm:pt>
    <dgm:pt modelId="{8D8449EF-B04F-4546-92B5-CCEF916350A9}">
      <dgm:prSet phldrT="[Texto]" custT="1"/>
      <dgm:spPr/>
      <dgm:t>
        <a:bodyPr/>
        <a:lstStyle/>
        <a:p>
          <a:r>
            <a:rPr lang="es-AR" sz="1800" dirty="0" smtClean="0"/>
            <a:t>Que existe una asociación prejuiciosa entre los/as jóvenes  -especialmente jóvenes pobres-y distintas formas de violencia en los </a:t>
          </a:r>
          <a:r>
            <a:rPr lang="es-AR" sz="1800" smtClean="0"/>
            <a:t>medios  masivos </a:t>
          </a:r>
          <a:r>
            <a:rPr lang="es-AR" sz="1800" dirty="0" smtClean="0"/>
            <a:t>de comunicación.</a:t>
          </a:r>
          <a:endParaRPr lang="es-AR" sz="1800" dirty="0"/>
        </a:p>
      </dgm:t>
    </dgm:pt>
    <dgm:pt modelId="{ADCD0BE7-2F17-47F7-A5A4-C0B908D9345B}" type="parTrans" cxnId="{84937D8B-08F5-40EB-9817-37D8BC1C2D07}">
      <dgm:prSet/>
      <dgm:spPr/>
      <dgm:t>
        <a:bodyPr/>
        <a:lstStyle/>
        <a:p>
          <a:endParaRPr lang="es-AR"/>
        </a:p>
      </dgm:t>
    </dgm:pt>
    <dgm:pt modelId="{FFFB3537-1C39-4E52-8D2C-E17B1B93CF60}" type="sibTrans" cxnId="{84937D8B-08F5-40EB-9817-37D8BC1C2D07}">
      <dgm:prSet/>
      <dgm:spPr/>
      <dgm:t>
        <a:bodyPr/>
        <a:lstStyle/>
        <a:p>
          <a:endParaRPr lang="es-AR"/>
        </a:p>
      </dgm:t>
    </dgm:pt>
    <dgm:pt modelId="{45A30D09-ECFC-4C78-BF45-1C6B4319E62C}">
      <dgm:prSet phldrT="[Texto]"/>
      <dgm:spPr/>
      <dgm:t>
        <a:bodyPr/>
        <a:lstStyle/>
        <a:p>
          <a:r>
            <a:rPr lang="es-AR" b="1" dirty="0" smtClean="0"/>
            <a:t>Esa asociación prejuiciosa incide negativamente sobre el colectivo «población joven»</a:t>
          </a:r>
          <a:endParaRPr lang="es-AR" b="1" dirty="0"/>
        </a:p>
      </dgm:t>
    </dgm:pt>
    <dgm:pt modelId="{3255DD61-D254-4135-8A49-754537D044C3}" type="parTrans" cxnId="{DEC294A3-9154-414B-89F8-E8B561027B52}">
      <dgm:prSet/>
      <dgm:spPr/>
      <dgm:t>
        <a:bodyPr/>
        <a:lstStyle/>
        <a:p>
          <a:endParaRPr lang="es-AR"/>
        </a:p>
      </dgm:t>
    </dgm:pt>
    <dgm:pt modelId="{9D8D3861-56A2-4399-9068-847A4B28FF82}" type="sibTrans" cxnId="{DEC294A3-9154-414B-89F8-E8B561027B52}">
      <dgm:prSet/>
      <dgm:spPr/>
      <dgm:t>
        <a:bodyPr/>
        <a:lstStyle/>
        <a:p>
          <a:endParaRPr lang="es-AR"/>
        </a:p>
      </dgm:t>
    </dgm:pt>
    <dgm:pt modelId="{55C49546-ACD1-4B4D-8B44-DF96792F2906}" type="pres">
      <dgm:prSet presAssocID="{B92D6357-3AE8-4447-9BD3-348DB0C001F6}" presName="Name0" presStyleCnt="0">
        <dgm:presLayoutVars>
          <dgm:dir/>
          <dgm:animLvl val="lvl"/>
          <dgm:resizeHandles val="exact"/>
        </dgm:presLayoutVars>
      </dgm:prSet>
      <dgm:spPr/>
    </dgm:pt>
    <dgm:pt modelId="{BD75D449-DECB-4BC0-AA65-B78FD7174821}" type="pres">
      <dgm:prSet presAssocID="{8D8449EF-B04F-4546-92B5-CCEF916350A9}" presName="parTxOnly" presStyleLbl="node1" presStyleIdx="0" presStyleCnt="2" custLinFactNeighborX="30316" custLinFactNeighborY="-616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5A11351-2587-4407-BCB0-9A8C7E0653CE}" type="pres">
      <dgm:prSet presAssocID="{FFFB3537-1C39-4E52-8D2C-E17B1B93CF60}" presName="parTxOnlySpace" presStyleCnt="0"/>
      <dgm:spPr/>
    </dgm:pt>
    <dgm:pt modelId="{0CE83619-7829-4AAF-9CD1-EB60C04BE1E4}" type="pres">
      <dgm:prSet presAssocID="{45A30D09-ECFC-4C78-BF45-1C6B4319E62C}" presName="parTxOnly" presStyleLbl="node1" presStyleIdx="1" presStyleCnt="2" custLinFactNeighborX="-53964" custLinFactNeighborY="-616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03F2D85-2786-466B-81CE-A85F60866E7A}" type="presOf" srcId="{8D8449EF-B04F-4546-92B5-CCEF916350A9}" destId="{BD75D449-DECB-4BC0-AA65-B78FD7174821}" srcOrd="0" destOrd="0" presId="urn:microsoft.com/office/officeart/2005/8/layout/chevron1"/>
    <dgm:cxn modelId="{DEC294A3-9154-414B-89F8-E8B561027B52}" srcId="{B92D6357-3AE8-4447-9BD3-348DB0C001F6}" destId="{45A30D09-ECFC-4C78-BF45-1C6B4319E62C}" srcOrd="1" destOrd="0" parTransId="{3255DD61-D254-4135-8A49-754537D044C3}" sibTransId="{9D8D3861-56A2-4399-9068-847A4B28FF82}"/>
    <dgm:cxn modelId="{15241846-4812-4AAC-95E6-51C9951FD37F}" type="presOf" srcId="{B92D6357-3AE8-4447-9BD3-348DB0C001F6}" destId="{55C49546-ACD1-4B4D-8B44-DF96792F2906}" srcOrd="0" destOrd="0" presId="urn:microsoft.com/office/officeart/2005/8/layout/chevron1"/>
    <dgm:cxn modelId="{84937D8B-08F5-40EB-9817-37D8BC1C2D07}" srcId="{B92D6357-3AE8-4447-9BD3-348DB0C001F6}" destId="{8D8449EF-B04F-4546-92B5-CCEF916350A9}" srcOrd="0" destOrd="0" parTransId="{ADCD0BE7-2F17-47F7-A5A4-C0B908D9345B}" sibTransId="{FFFB3537-1C39-4E52-8D2C-E17B1B93CF60}"/>
    <dgm:cxn modelId="{36EB8B8B-2F24-485B-97AE-D639CD35EE8F}" type="presOf" srcId="{45A30D09-ECFC-4C78-BF45-1C6B4319E62C}" destId="{0CE83619-7829-4AAF-9CD1-EB60C04BE1E4}" srcOrd="0" destOrd="0" presId="urn:microsoft.com/office/officeart/2005/8/layout/chevron1"/>
    <dgm:cxn modelId="{11B363A9-B0F2-4241-A03C-B06899E04830}" type="presParOf" srcId="{55C49546-ACD1-4B4D-8B44-DF96792F2906}" destId="{BD75D449-DECB-4BC0-AA65-B78FD7174821}" srcOrd="0" destOrd="0" presId="urn:microsoft.com/office/officeart/2005/8/layout/chevron1"/>
    <dgm:cxn modelId="{E61C56C6-941E-45DA-B45F-D6C32D00C91C}" type="presParOf" srcId="{55C49546-ACD1-4B4D-8B44-DF96792F2906}" destId="{55A11351-2587-4407-BCB0-9A8C7E0653CE}" srcOrd="1" destOrd="0" presId="urn:microsoft.com/office/officeart/2005/8/layout/chevron1"/>
    <dgm:cxn modelId="{24152974-E9AA-414F-8E3C-7202ADDA00C7}" type="presParOf" srcId="{55C49546-ACD1-4B4D-8B44-DF96792F2906}" destId="{0CE83619-7829-4AAF-9CD1-EB60C04BE1E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486DC-6750-4D57-BB4E-18E3AC2BD9F3}">
      <dsp:nvSpPr>
        <dsp:cNvPr id="0" name=""/>
        <dsp:cNvSpPr/>
      </dsp:nvSpPr>
      <dsp:spPr>
        <a:xfrm>
          <a:off x="276659" y="757661"/>
          <a:ext cx="2471238" cy="322698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solidFill>
                <a:schemeClr val="tx1"/>
              </a:solidFill>
            </a:rPr>
            <a:t>Previo al monitoreo, se leyeron los diarios Clarín, La Nación, Crónica, Diario Popular, Pagina 12, El Cronista Comercial y Ámbito Financiero. Luego de analizar cada uno se resolvió no incluir lo diarios comerciales.</a:t>
          </a:r>
        </a:p>
      </dsp:txBody>
      <dsp:txXfrm>
        <a:off x="349039" y="830041"/>
        <a:ext cx="2326478" cy="3082228"/>
      </dsp:txXfrm>
    </dsp:sp>
    <dsp:sp modelId="{06A3998D-8B63-44AB-B512-91947D977BB5}">
      <dsp:nvSpPr>
        <dsp:cNvPr id="0" name=""/>
        <dsp:cNvSpPr/>
      </dsp:nvSpPr>
      <dsp:spPr>
        <a:xfrm rot="21580204">
          <a:off x="2866777" y="2170682"/>
          <a:ext cx="252034" cy="383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500" kern="1200"/>
        </a:p>
      </dsp:txBody>
      <dsp:txXfrm>
        <a:off x="2866778" y="2247679"/>
        <a:ext cx="176424" cy="230338"/>
      </dsp:txXfrm>
    </dsp:sp>
    <dsp:sp modelId="{673B7B67-BBF6-49C7-8A47-710D92C86F5B}">
      <dsp:nvSpPr>
        <dsp:cNvPr id="0" name=""/>
        <dsp:cNvSpPr/>
      </dsp:nvSpPr>
      <dsp:spPr>
        <a:xfrm>
          <a:off x="3223426" y="783061"/>
          <a:ext cx="2631607" cy="314132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solidFill>
                <a:schemeClr val="tx1"/>
              </a:solidFill>
            </a:rPr>
            <a:t>Una vez seleccionados los diarios, se realizó una equivalencia entre las secciones de cada uno y se sintetizaron en: Economía, Política, Policiales, Sociedad. </a:t>
          </a:r>
          <a:endParaRPr lang="es-AR" sz="1800" kern="1200" dirty="0">
            <a:solidFill>
              <a:schemeClr val="tx1"/>
            </a:solidFill>
          </a:endParaRPr>
        </a:p>
      </dsp:txBody>
      <dsp:txXfrm>
        <a:off x="3300503" y="860138"/>
        <a:ext cx="2477453" cy="2987174"/>
      </dsp:txXfrm>
    </dsp:sp>
    <dsp:sp modelId="{68F63D2E-FA7C-4BB2-9A24-D8210CB7943B}">
      <dsp:nvSpPr>
        <dsp:cNvPr id="0" name=""/>
        <dsp:cNvSpPr/>
      </dsp:nvSpPr>
      <dsp:spPr>
        <a:xfrm rot="21591853">
          <a:off x="5961325" y="2158140"/>
          <a:ext cx="225338" cy="383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500" kern="1200"/>
        </a:p>
      </dsp:txBody>
      <dsp:txXfrm>
        <a:off x="5961325" y="2234999"/>
        <a:ext cx="157737" cy="230338"/>
      </dsp:txXfrm>
    </dsp:sp>
    <dsp:sp modelId="{099FDE1E-08FB-4AC0-9CBC-9B77749B249E}">
      <dsp:nvSpPr>
        <dsp:cNvPr id="0" name=""/>
        <dsp:cNvSpPr/>
      </dsp:nvSpPr>
      <dsp:spPr>
        <a:xfrm>
          <a:off x="6280199" y="780897"/>
          <a:ext cx="2613140" cy="313121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solidFill>
                <a:schemeClr val="tx1"/>
              </a:solidFill>
            </a:rPr>
            <a:t>Se</a:t>
          </a:r>
          <a:r>
            <a:rPr lang="es-AR" sz="1800" kern="1200" baseline="0" dirty="0" smtClean="0">
              <a:solidFill>
                <a:schemeClr val="tx1"/>
              </a:solidFill>
            </a:rPr>
            <a:t> armaron las grillas de monitoreo a partir  de algunos ejes que nos interesaba indagar. Cuando quedó terminada  se realizaron algunas pruebas de monitoreo para aprender a usar la herramienta.</a:t>
          </a:r>
          <a:endParaRPr lang="es-AR" sz="1800" kern="1200" dirty="0">
            <a:solidFill>
              <a:schemeClr val="tx1"/>
            </a:solidFill>
          </a:endParaRPr>
        </a:p>
      </dsp:txBody>
      <dsp:txXfrm>
        <a:off x="6356735" y="857433"/>
        <a:ext cx="2460068" cy="2978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5D449-DECB-4BC0-AA65-B78FD7174821}">
      <dsp:nvSpPr>
        <dsp:cNvPr id="0" name=""/>
        <dsp:cNvSpPr/>
      </dsp:nvSpPr>
      <dsp:spPr>
        <a:xfrm>
          <a:off x="144015" y="0"/>
          <a:ext cx="4502047" cy="1800818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Que existe una asociación prejuiciosa entre los/as jóvenes  -especialmente jóvenes pobres-y distintas formas de violencia en los </a:t>
          </a:r>
          <a:r>
            <a:rPr lang="es-AR" sz="1800" kern="1200" smtClean="0"/>
            <a:t>medios  masivos </a:t>
          </a:r>
          <a:r>
            <a:rPr lang="es-AR" sz="1800" kern="1200" dirty="0" smtClean="0"/>
            <a:t>de comunicación.</a:t>
          </a:r>
          <a:endParaRPr lang="es-AR" sz="1800" kern="1200" dirty="0"/>
        </a:p>
      </dsp:txBody>
      <dsp:txXfrm>
        <a:off x="1044424" y="0"/>
        <a:ext cx="2701229" cy="1800818"/>
      </dsp:txXfrm>
    </dsp:sp>
    <dsp:sp modelId="{0CE83619-7829-4AAF-9CD1-EB60C04BE1E4}">
      <dsp:nvSpPr>
        <dsp:cNvPr id="0" name=""/>
        <dsp:cNvSpPr/>
      </dsp:nvSpPr>
      <dsp:spPr>
        <a:xfrm>
          <a:off x="3816425" y="0"/>
          <a:ext cx="4502047" cy="1800818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-381692"/>
                <a:satOff val="17009"/>
                <a:lumOff val="23779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/>
            <a:t>Esa asociación prejuiciosa incide negativamente sobre el colectivo «población joven»</a:t>
          </a:r>
          <a:endParaRPr lang="es-AR" sz="2400" b="1" kern="1200" dirty="0"/>
        </a:p>
      </dsp:txBody>
      <dsp:txXfrm>
        <a:off x="4716834" y="0"/>
        <a:ext cx="2701229" cy="1800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0.57265</cdr:x>
      <cdr:y>0.53127</cdr:y>
    </cdr:from>
    <cdr:to>
      <cdr:x>0.93162</cdr:x>
      <cdr:y>0.86332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824536" y="2880320"/>
          <a:ext cx="3024336" cy="18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41DDF-0C67-4532-92D1-3E736022E85B}" type="datetimeFigureOut">
              <a:rPr lang="es-AR" smtClean="0"/>
              <a:t>28/10/2016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E6CA6-F656-4805-BAAF-FDA8EEB832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910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6CA6-F656-4805-BAAF-FDA8EEB83238}" type="slidenum">
              <a:rPr lang="es-AR" smtClean="0"/>
              <a:t>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57720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6CA6-F656-4805-BAAF-FDA8EEB83238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339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6CA6-F656-4805-BAAF-FDA8EEB83238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339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6CA6-F656-4805-BAAF-FDA8EEB83238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9280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6CA6-F656-4805-BAAF-FDA8EEB83238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3829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6CA6-F656-4805-BAAF-FDA8EEB83238}" type="slidenum">
              <a:rPr lang="es-AR" smtClean="0"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9613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6CA6-F656-4805-BAAF-FDA8EEB83238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127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6CA6-F656-4805-BAAF-FDA8EEB83238}" type="slidenum">
              <a:rPr lang="es-AR" smtClean="0"/>
              <a:t>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5772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6CA6-F656-4805-BAAF-FDA8EEB83238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8769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Total de piezas analizadas por medio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6CA6-F656-4805-BAAF-FDA8EEB83238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3525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6CA6-F656-4805-BAAF-FDA8EEB83238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784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6CA6-F656-4805-BAAF-FDA8EEB83238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9004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6CA6-F656-4805-BAAF-FDA8EEB83238}" type="slidenum">
              <a:rPr lang="es-AR" smtClean="0">
                <a:solidFill>
                  <a:prstClr val="black"/>
                </a:solidFill>
              </a:rPr>
              <a:pPr/>
              <a:t>10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42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6CA6-F656-4805-BAAF-FDA8EEB83238}" type="slidenum">
              <a:rPr lang="es-AR" smtClean="0">
                <a:solidFill>
                  <a:prstClr val="black"/>
                </a:solidFill>
              </a:rPr>
              <a:pPr/>
              <a:t>11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42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6CA6-F656-4805-BAAF-FDA8EEB83238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33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1228044"/>
            <a:ext cx="7772400" cy="4506639"/>
          </a:xfrm>
        </p:spPr>
        <p:txBody>
          <a:bodyPr/>
          <a:lstStyle>
            <a:lvl1pPr>
              <a:defRPr lang="es-E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AR" dirty="0"/>
          </a:p>
        </p:txBody>
      </p:sp>
      <p:cxnSp>
        <p:nvCxnSpPr>
          <p:cNvPr id="7" name="6 Conector recto"/>
          <p:cNvCxnSpPr/>
          <p:nvPr userDrawn="1"/>
        </p:nvCxnSpPr>
        <p:spPr>
          <a:xfrm flipH="1">
            <a:off x="2051720" y="908720"/>
            <a:ext cx="7092280" cy="0"/>
          </a:xfrm>
          <a:prstGeom prst="line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Título"/>
          <p:cNvSpPr txBox="1">
            <a:spLocks/>
          </p:cNvSpPr>
          <p:nvPr userDrawn="1"/>
        </p:nvSpPr>
        <p:spPr>
          <a:xfrm>
            <a:off x="1264096" y="-24340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AR" sz="3800" strike="sngStrike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8 Imagen" descr="iconoNAR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309321"/>
            <a:ext cx="53865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98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0962-CE75-4C40-A7DE-06062D0A69FE}" type="datetimeFigureOut">
              <a:rPr lang="es-AR" smtClean="0"/>
              <a:t>28/10/2016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7DCD-001D-46CA-9314-DA69260CD3E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389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0962-CE75-4C40-A7DE-06062D0A69FE}" type="datetimeFigureOut">
              <a:rPr lang="es-AR" smtClean="0"/>
              <a:t>28/10/2016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7DCD-001D-46CA-9314-DA69260CD3E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294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1228044"/>
            <a:ext cx="7772400" cy="4506639"/>
          </a:xfrm>
        </p:spPr>
        <p:txBody>
          <a:bodyPr/>
          <a:lstStyle>
            <a:lvl1pPr>
              <a:defRPr lang="es-E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AR" dirty="0"/>
          </a:p>
        </p:txBody>
      </p:sp>
      <p:cxnSp>
        <p:nvCxnSpPr>
          <p:cNvPr id="7" name="6 Conector recto"/>
          <p:cNvCxnSpPr/>
          <p:nvPr userDrawn="1"/>
        </p:nvCxnSpPr>
        <p:spPr>
          <a:xfrm flipH="1">
            <a:off x="2051720" y="908720"/>
            <a:ext cx="7092280" cy="0"/>
          </a:xfrm>
          <a:prstGeom prst="line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Título"/>
          <p:cNvSpPr txBox="1">
            <a:spLocks/>
          </p:cNvSpPr>
          <p:nvPr userDrawn="1"/>
        </p:nvSpPr>
        <p:spPr>
          <a:xfrm>
            <a:off x="1264096" y="-24340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AR" sz="3800" strike="sngStrike" dirty="0">
              <a:solidFill>
                <a:schemeClr val="accent6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8 Imagen" descr="iconoNAR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309321"/>
            <a:ext cx="538659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06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278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0962-CE75-4C40-A7DE-06062D0A69FE}" type="datetimeFigureOut">
              <a:rPr lang="es-AR" smtClean="0"/>
              <a:t>28/10/2016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7DCD-001D-46CA-9314-DA69260CD3E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185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0962-CE75-4C40-A7DE-06062D0A69FE}" type="datetimeFigureOut">
              <a:rPr lang="es-AR" smtClean="0"/>
              <a:t>28/10/2016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7DCD-001D-46CA-9314-DA69260CD3E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06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0962-CE75-4C40-A7DE-06062D0A69FE}" type="datetimeFigureOut">
              <a:rPr lang="es-AR" smtClean="0"/>
              <a:t>28/10/2016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7DCD-001D-46CA-9314-DA69260CD3E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44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0962-CE75-4C40-A7DE-06062D0A69FE}" type="datetimeFigureOut">
              <a:rPr lang="es-AR" smtClean="0"/>
              <a:t>28/10/2016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7DCD-001D-46CA-9314-DA69260CD3E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105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0962-CE75-4C40-A7DE-06062D0A69FE}" type="datetimeFigureOut">
              <a:rPr lang="es-AR" smtClean="0"/>
              <a:t>28/10/2016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7DCD-001D-46CA-9314-DA69260CD3E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075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0962-CE75-4C40-A7DE-06062D0A69FE}" type="datetimeFigureOut">
              <a:rPr lang="es-AR" smtClean="0"/>
              <a:t>28/10/2016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7DCD-001D-46CA-9314-DA69260CD3E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823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0962-CE75-4C40-A7DE-06062D0A69FE}" type="datetimeFigureOut">
              <a:rPr lang="es-AR" smtClean="0"/>
              <a:t>28/10/2016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7DCD-001D-46CA-9314-DA69260CD3E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875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0962-CE75-4C40-A7DE-06062D0A69FE}" type="datetimeFigureOut">
              <a:rPr lang="es-AR" smtClean="0"/>
              <a:t>28/10/2016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7DCD-001D-46CA-9314-DA69260CD3E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218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A0962-CE75-4C40-A7DE-06062D0A69FE}" type="datetimeFigureOut">
              <a:rPr lang="es-AR" smtClean="0"/>
              <a:t>28/10/2016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27DCD-001D-46CA-9314-DA69260CD3E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402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2606"/>
            <a:ext cx="8195283" cy="600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390" y="4725144"/>
            <a:ext cx="21574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93819" y="980728"/>
            <a:ext cx="87413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7200" b="1" dirty="0"/>
              <a:t>Monitoreo de Medios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68025" y="2636912"/>
            <a:ext cx="79928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600" dirty="0"/>
              <a:t>"Visiones sobre los/as Jóvenes en la Prensa Gráfica Argentina"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1" y="5147081"/>
            <a:ext cx="35052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774911" y="210697"/>
            <a:ext cx="2045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3200" b="1" dirty="0" smtClean="0">
                <a:ln w="1905"/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AR" sz="3200" b="1" dirty="0">
              <a:ln w="1905"/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33529" y="1268760"/>
            <a:ext cx="796262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AR" sz="2160" b="1" dirty="0" smtClean="0">
                <a:solidFill>
                  <a:prstClr val="black"/>
                </a:solidFill>
              </a:rPr>
              <a:t>Incorporación de fuentes secundarias de información en las noticias</a:t>
            </a:r>
            <a:endParaRPr lang="es-AR" sz="216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7 Gráfic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629610"/>
              </p:ext>
            </p:extLst>
          </p:nvPr>
        </p:nvGraphicFramePr>
        <p:xfrm>
          <a:off x="-374017" y="1694919"/>
          <a:ext cx="9410513" cy="411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Rectángulo redondeado"/>
          <p:cNvSpPr/>
          <p:nvPr/>
        </p:nvSpPr>
        <p:spPr>
          <a:xfrm>
            <a:off x="5148064" y="2708920"/>
            <a:ext cx="3528134" cy="1656184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47,1% Página 12</a:t>
            </a:r>
          </a:p>
          <a:p>
            <a:pPr algn="ctr"/>
            <a:r>
              <a:rPr lang="es-AR" dirty="0" smtClean="0"/>
              <a:t>30% La Nación</a:t>
            </a:r>
          </a:p>
          <a:p>
            <a:pPr algn="ctr"/>
            <a:r>
              <a:rPr lang="es-AR" dirty="0" smtClean="0"/>
              <a:t>24,1 Clarín</a:t>
            </a:r>
          </a:p>
          <a:p>
            <a:pPr algn="ctr"/>
            <a:r>
              <a:rPr lang="es-AR" dirty="0" smtClean="0"/>
              <a:t>17,6% Diario Popular</a:t>
            </a:r>
          </a:p>
          <a:p>
            <a:pPr algn="ctr"/>
            <a:r>
              <a:rPr lang="es-AR" dirty="0" smtClean="0"/>
              <a:t>5,4% Crónica</a:t>
            </a:r>
            <a:endParaRPr lang="es-AR" dirty="0"/>
          </a:p>
        </p:txBody>
      </p:sp>
      <p:sp>
        <p:nvSpPr>
          <p:cNvPr id="3" name="2 Flecha derecha"/>
          <p:cNvSpPr/>
          <p:nvPr/>
        </p:nvSpPr>
        <p:spPr>
          <a:xfrm>
            <a:off x="4211960" y="3212976"/>
            <a:ext cx="792088" cy="64807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107504" y="6354312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Base: total noticias monitoreadas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36187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774911" y="210697"/>
            <a:ext cx="2045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3200" b="1" dirty="0">
                <a:ln w="1905"/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</a:p>
        </p:txBody>
      </p:sp>
      <p:graphicFrame>
        <p:nvGraphicFramePr>
          <p:cNvPr id="7" name="6 Gráfic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27033"/>
              </p:ext>
            </p:extLst>
          </p:nvPr>
        </p:nvGraphicFramePr>
        <p:xfrm>
          <a:off x="-108520" y="2060848"/>
          <a:ext cx="8240149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99592" y="1268760"/>
            <a:ext cx="775539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AR" sz="2160" b="1" dirty="0">
                <a:solidFill>
                  <a:prstClr val="black"/>
                </a:solidFill>
              </a:rPr>
              <a:t>¿Las noticias incluyen a los jóvenes como fuentes de información?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07504" y="6354312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Base: total noticias monitoreadas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14554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774911" y="210697"/>
            <a:ext cx="2045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AR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Gráfic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366169"/>
              </p:ext>
            </p:extLst>
          </p:nvPr>
        </p:nvGraphicFramePr>
        <p:xfrm>
          <a:off x="323528" y="2204864"/>
          <a:ext cx="8617461" cy="3585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694928" y="1268760"/>
            <a:ext cx="416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AR" sz="2160" b="1" dirty="0" smtClean="0">
                <a:solidFill>
                  <a:prstClr val="black"/>
                </a:solidFill>
              </a:rPr>
              <a:t>Género según función en la noticia</a:t>
            </a:r>
            <a:endParaRPr lang="es-AR" sz="2160" b="1" dirty="0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504" y="6354312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Base: jóvenes pobres incluidos  en las noticias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35768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774911" y="210697"/>
            <a:ext cx="2045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AR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Gráfic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742617"/>
              </p:ext>
            </p:extLst>
          </p:nvPr>
        </p:nvGraphicFramePr>
        <p:xfrm>
          <a:off x="323528" y="1412776"/>
          <a:ext cx="8169537" cy="476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07504" y="6354312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Base: noticias con presencia de jóvenes pobres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11425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774911" y="210697"/>
            <a:ext cx="2045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AR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Gráfic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072788"/>
              </p:ext>
            </p:extLst>
          </p:nvPr>
        </p:nvGraphicFramePr>
        <p:xfrm>
          <a:off x="683568" y="1196752"/>
          <a:ext cx="7704856" cy="4869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07504" y="6354312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Base: noticias con presencia de jóvenes pobres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312738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034241" y="210697"/>
            <a:ext cx="3785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Detrás de las noticias</a:t>
            </a:r>
            <a:endParaRPr lang="es-AR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99738" y="1320760"/>
            <a:ext cx="7920476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AR" dirty="0"/>
              <a:t>Hablamos de estigmas cuando se conjugan cinco </a:t>
            </a:r>
            <a:r>
              <a:rPr lang="es-AR" dirty="0" smtClean="0"/>
              <a:t>componentes: etiquetar</a:t>
            </a:r>
            <a:r>
              <a:rPr lang="es-AR" dirty="0"/>
              <a:t>, estereotipar, separar, pérdida de estatus y discriminación, en el marco de una relación de poder</a:t>
            </a:r>
            <a:r>
              <a:rPr lang="es-AR" dirty="0" smtClean="0"/>
              <a:t>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905676" y="2599744"/>
            <a:ext cx="7926536" cy="14773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AR" dirty="0"/>
              <a:t>El mecanismo consiste en etiquetar a partir de determinadas características negativas a un </a:t>
            </a:r>
            <a:r>
              <a:rPr lang="es-AR" dirty="0" smtClean="0"/>
              <a:t>grupo, </a:t>
            </a:r>
            <a:r>
              <a:rPr lang="es-AR" dirty="0"/>
              <a:t>produciendo una separación imaginaria o real entre "nosotros" y "ellos". Esta discriminación se basa en asociar ciertas características como la vestimenta, el color de piel o un tipo de barrio con cierto imaginario de “delincuente”, que no es necesariamente real.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893678" y="6174949"/>
            <a:ext cx="734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err="1"/>
              <a:t>Kessler</a:t>
            </a:r>
            <a:r>
              <a:rPr lang="es-AR" sz="1200" dirty="0"/>
              <a:t>, Gabriel. (2012). Las consecuencias de la estigmatización territorial: Reflexiones a partir de un </a:t>
            </a:r>
            <a:r>
              <a:rPr lang="es-AR" sz="1200" dirty="0" smtClean="0"/>
              <a:t>caso particular</a:t>
            </a:r>
            <a:r>
              <a:rPr lang="es-AR" sz="1200" dirty="0"/>
              <a:t>. Espacios en blanco. Serie indagaciones, 22(1), 165-197. 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05676" y="4409725"/>
            <a:ext cx="7926536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AR" dirty="0"/>
              <a:t>La violencia simbólica es un tipo de violencia que, a través de patrones estereotipados, mensajes, valores, íconos o signos, transmite y reproduce la dominación, la desigualdad y discriminación en las relaciones sociales, naturalizando la subordinación de algún sector en la sociedad.</a:t>
            </a:r>
          </a:p>
        </p:txBody>
      </p:sp>
    </p:spTree>
    <p:extLst>
      <p:ext uri="{BB962C8B-B14F-4D97-AF65-F5344CB8AC3E}">
        <p14:creationId xmlns:p14="http://schemas.microsoft.com/office/powerpoint/2010/main" val="37867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4253" y="23774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Observaciones en torno a la estigmatización</a:t>
            </a:r>
            <a:endParaRPr lang="es-AR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14" y="1052736"/>
            <a:ext cx="3664032" cy="5040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251520" y="4892967"/>
            <a:ext cx="4810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>
                <a:sym typeface="Wingdings" pitchFamily="2" charset="2"/>
              </a:rPr>
              <a:t> </a:t>
            </a:r>
            <a:r>
              <a:rPr lang="es-AR" dirty="0" smtClean="0"/>
              <a:t>Esta </a:t>
            </a:r>
            <a:r>
              <a:rPr lang="es-AR" dirty="0"/>
              <a:t>operación mediante la cual se asocia a los jóvenes pobres con la </a:t>
            </a:r>
            <a:r>
              <a:rPr lang="es-AR" i="1" dirty="0"/>
              <a:t>delincuencia como destino</a:t>
            </a:r>
            <a:r>
              <a:rPr lang="es-AR" dirty="0"/>
              <a:t>, modela el sentido y refuerza la estigmatización sobre esta </a:t>
            </a:r>
            <a:r>
              <a:rPr lang="es-AR" dirty="0" smtClean="0"/>
              <a:t>población.</a:t>
            </a:r>
            <a:endParaRPr lang="es-AR" dirty="0"/>
          </a:p>
        </p:txBody>
      </p:sp>
      <p:sp>
        <p:nvSpPr>
          <p:cNvPr id="8" name="7 Rectángulo redondeado"/>
          <p:cNvSpPr/>
          <p:nvPr/>
        </p:nvSpPr>
        <p:spPr>
          <a:xfrm>
            <a:off x="490514" y="1340768"/>
            <a:ext cx="1993254" cy="86409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“Temible joven” 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02467" y="3861048"/>
            <a:ext cx="3323420" cy="86409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“Una vida ligada al crimen” 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259632" y="2564904"/>
            <a:ext cx="3510136" cy="86409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 smtClean="0">
                <a:solidFill>
                  <a:schemeClr val="tx1"/>
                </a:solidFill>
              </a:rPr>
              <a:t>“Perdió la inocencia hace rato” </a:t>
            </a:r>
            <a:endParaRPr lang="es-A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3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r="9066"/>
          <a:stretch/>
        </p:blipFill>
        <p:spPr>
          <a:xfrm>
            <a:off x="5148064" y="1052736"/>
            <a:ext cx="3126218" cy="5282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-4253" y="23774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Observaciones en torno a la estigmatización</a:t>
            </a:r>
            <a:endParaRPr lang="es-AR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1" r="12109"/>
          <a:stretch/>
        </p:blipFill>
        <p:spPr>
          <a:xfrm>
            <a:off x="1889074" y="1011179"/>
            <a:ext cx="2660705" cy="5358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4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4253" y="23774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Observaciones en torno a la estigmatización</a:t>
            </a:r>
            <a:endParaRPr lang="es-AR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8"/>
          <a:stretch/>
        </p:blipFill>
        <p:spPr>
          <a:xfrm rot="16200000">
            <a:off x="2135345" y="639588"/>
            <a:ext cx="4864804" cy="5979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6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4253" y="23774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Observaciones en torno a la estigmatización</a:t>
            </a:r>
            <a:endParaRPr lang="es-AR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26248" y="1412776"/>
            <a:ext cx="78061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3200" i="1" dirty="0"/>
              <a:t>Hemos observado </a:t>
            </a:r>
            <a:r>
              <a:rPr lang="es-AR" sz="3200" i="1" dirty="0" smtClean="0"/>
              <a:t>que las noticias que proponen </a:t>
            </a:r>
            <a:r>
              <a:rPr lang="es-AR" sz="3200" i="1" dirty="0"/>
              <a:t>un abordaje </a:t>
            </a:r>
            <a:r>
              <a:rPr lang="es-AR" sz="3200" i="1" dirty="0" smtClean="0"/>
              <a:t>aparentemente no </a:t>
            </a:r>
            <a:r>
              <a:rPr lang="es-AR" sz="3200" i="1" dirty="0" err="1" smtClean="0"/>
              <a:t>estigmatizante</a:t>
            </a:r>
            <a:r>
              <a:rPr lang="es-AR" sz="3200" i="1" dirty="0" smtClean="0"/>
              <a:t> de los/as jóvenes suelen </a:t>
            </a:r>
            <a:r>
              <a:rPr lang="es-AR" sz="3200" i="1" dirty="0"/>
              <a:t>destacar trayectorias exitosas y excepcionales, donde las personas salen de su situación de vulnerabilidad exclusivamente por sus propios méritos, sugiriendo una mirada de las desigualdades sociales como a-históricas, eximiendo al Estado de toda responsabilidad</a:t>
            </a:r>
            <a:r>
              <a:rPr lang="es-AR" sz="3200" i="1" dirty="0" smtClean="0"/>
              <a:t>.</a:t>
            </a:r>
            <a:endParaRPr lang="es-AR" sz="3200" i="1" dirty="0"/>
          </a:p>
        </p:txBody>
      </p:sp>
    </p:spTree>
    <p:extLst>
      <p:ext uri="{BB962C8B-B14F-4D97-AF65-F5344CB8AC3E}">
        <p14:creationId xmlns:p14="http://schemas.microsoft.com/office/powerpoint/2010/main" val="17310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96996" y="332656"/>
            <a:ext cx="846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un Monitoreo de Medios?</a:t>
            </a:r>
            <a:endParaRPr lang="es-AR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4178" y="1772816"/>
            <a:ext cx="84802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3600" dirty="0"/>
              <a:t>E</a:t>
            </a:r>
            <a:r>
              <a:rPr lang="es-AR" sz="3600" dirty="0" smtClean="0"/>
              <a:t>s </a:t>
            </a:r>
            <a:r>
              <a:rPr lang="es-AR" sz="3600" dirty="0"/>
              <a:t>una técnica mediante la cual se realiza el seguimiento y archivo de las noticias que aparecen en los medios de comunicación sobre un tema, una persona, una organización, una campaña publicitaria, una marca, etc., para su posterior </a:t>
            </a:r>
            <a:r>
              <a:rPr lang="es-AR" sz="3600" dirty="0" smtClean="0"/>
              <a:t>análisis.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18085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119472" cy="37444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88" y="1677160"/>
            <a:ext cx="3984602" cy="37444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1 Rectángulo"/>
          <p:cNvSpPr/>
          <p:nvPr/>
        </p:nvSpPr>
        <p:spPr>
          <a:xfrm>
            <a:off x="1476132" y="332656"/>
            <a:ext cx="7667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Observaciones en torno a la estigmatización</a:t>
            </a:r>
          </a:p>
        </p:txBody>
      </p:sp>
    </p:spTree>
    <p:extLst>
      <p:ext uri="{BB962C8B-B14F-4D97-AF65-F5344CB8AC3E}">
        <p14:creationId xmlns:p14="http://schemas.microsoft.com/office/powerpoint/2010/main" val="18277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974808" cy="39439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1476132" y="332656"/>
            <a:ext cx="7667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Observaciones en torno a la estigmatización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4892" y="5805264"/>
            <a:ext cx="80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/>
              <a:t>¿Cómo operan los medios cuando los protagonistas de las noticias perteneces a distintos sectores sociales?</a:t>
            </a:r>
            <a:endParaRPr lang="es-AR" sz="2400" b="1" dirty="0"/>
          </a:p>
        </p:txBody>
      </p:sp>
      <p:pic>
        <p:nvPicPr>
          <p:cNvPr id="3" name="2 Imagen" descr="Time Warp: la desesperación de tres familias que esperan la evolución de los jóvenes internados - 18.04.2016 - LA NACION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3" t="9487" r="4483" b="6451"/>
          <a:stretch/>
        </p:blipFill>
        <p:spPr>
          <a:xfrm>
            <a:off x="4427984" y="2010727"/>
            <a:ext cx="4621318" cy="30024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1 Rectángulo"/>
          <p:cNvSpPr/>
          <p:nvPr/>
        </p:nvSpPr>
        <p:spPr>
          <a:xfrm>
            <a:off x="254892" y="5805264"/>
            <a:ext cx="805041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884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89961" y="1700808"/>
            <a:ext cx="82846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3200" i="1" dirty="0"/>
              <a:t>La consolidación de ciertos discursos </a:t>
            </a:r>
            <a:r>
              <a:rPr lang="es-AR" sz="3200" i="1" dirty="0" smtClean="0"/>
              <a:t>mediáticos a través </a:t>
            </a:r>
            <a:r>
              <a:rPr lang="es-AR" sz="3200" i="1" dirty="0"/>
              <a:t>de la reiteración, la saturación, </a:t>
            </a:r>
            <a:r>
              <a:rPr lang="es-AR" sz="3200" i="1" dirty="0" smtClean="0"/>
              <a:t>la manipulación de imágenes, entre otros mecanismos, atribuye modos de ser y hacer a jóvenes de sectores vulnerados, principalmente como peligrosos. Estos discursos juegan un rol preponderante en la construcción de agendas públicas.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744380" y="332656"/>
            <a:ext cx="5399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medios construyen agenda</a:t>
            </a:r>
            <a:endParaRPr lang="es-AR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8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Scioli volvió a defender la baja de la edad de imputabilidad - 16.04.2009 - LA NACION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 t="10127" r="33793" b="17473"/>
          <a:stretch/>
        </p:blipFill>
        <p:spPr>
          <a:xfrm>
            <a:off x="323528" y="1412776"/>
            <a:ext cx="4597042" cy="2952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 descr="La polémica por la imputabilidad de los menores de 16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5" t="9167" r="52758" b="16592"/>
          <a:stretch/>
        </p:blipFill>
        <p:spPr>
          <a:xfrm>
            <a:off x="5076056" y="1412776"/>
            <a:ext cx="3807449" cy="4284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3744380" y="332656"/>
            <a:ext cx="5399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medios construyen agenda</a:t>
            </a:r>
            <a:endParaRPr lang="es-AR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0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539552" y="-99392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s-E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r>
              <a:rPr lang="es-AR" sz="2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Decálogo para el correcto tratamiento de noticias que </a:t>
            </a:r>
            <a:r>
              <a:rPr lang="es-AR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refieren </a:t>
            </a:r>
            <a:r>
              <a:rPr lang="es-AR" sz="2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AR" sz="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jóvenes*: </a:t>
            </a:r>
            <a:endParaRPr lang="es-AR" sz="28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51520" y="1340768"/>
            <a:ext cx="8712968" cy="37444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s-AR" sz="7200" dirty="0" smtClean="0"/>
              <a:t>Evitar las simplificaciones y los estereotipos cuando se informa de las personas jóvenes.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s-AR" sz="7200" dirty="0" smtClean="0"/>
              <a:t>No tratar a las personas jóvenes como un colectivo homogéneo, sino teniendo en cuenta la diversidad.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s-AR" sz="7200" dirty="0" smtClean="0"/>
              <a:t>Valorar en cada caso si es relevante informar sobre la condición de joven protagonista de la noticia, sobre todo, cuando el hecho connota negatividad.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s-AR" sz="7200" dirty="0" smtClean="0"/>
              <a:t>Evitar culpar a las personas jóvenes de los problemas o de las conductas sociales de las cuales no son directamente o únicamente responsables.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s-AR" sz="7200" dirty="0" smtClean="0"/>
              <a:t>Documentar las fuentes de información sobre las personas jóvenes,  contextualizando los problemas y las realidades específicas.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s-AR" sz="7200" dirty="0" smtClean="0"/>
              <a:t>Prestar especial atención a los problemas estructurales que afecten a las personas jóvenes.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s-AR" sz="7200" dirty="0" smtClean="0"/>
              <a:t>Respetar el derecho a la intimidad, a la imagen y a la dignidad de las personas jóvenes.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s-AR" sz="7200" dirty="0" smtClean="0"/>
              <a:t>Utilizar las personas jóvenes como fuente informativa en las noticias en las que son protagonistas, pero también en otras de interés general.</a:t>
            </a:r>
          </a:p>
          <a:p>
            <a:endParaRPr lang="es-AR" sz="7200" dirty="0"/>
          </a:p>
          <a:p>
            <a:pPr marL="0" indent="0" algn="ctr">
              <a:buNone/>
            </a:pPr>
            <a:r>
              <a:rPr lang="es-AR" sz="7200" i="1" dirty="0" smtClean="0"/>
              <a:t>La </a:t>
            </a:r>
            <a:r>
              <a:rPr lang="es-AR" sz="7200" i="1" dirty="0"/>
              <a:t>Ley de Servicios de Comunicación Audiovisual  (Nº 26.522) estipula en su articulo 70 que se </a:t>
            </a:r>
            <a:r>
              <a:rPr lang="es-AR" sz="7200" i="1" dirty="0" smtClean="0"/>
              <a:t>deben </a:t>
            </a:r>
            <a:r>
              <a:rPr lang="es-AR" sz="7200" i="1" dirty="0"/>
              <a:t>evitar contenidos que promuevan </a:t>
            </a:r>
            <a:r>
              <a:rPr lang="es-AR" sz="7200" i="1" dirty="0" smtClean="0"/>
              <a:t>o inciten tratos discriminatorios, </a:t>
            </a:r>
            <a:r>
              <a:rPr lang="es-AR" sz="7200" i="1" dirty="0"/>
              <a:t>en un sentido amplio, respecto los niños, </a:t>
            </a:r>
            <a:r>
              <a:rPr lang="es-AR" sz="7200" i="1" dirty="0" smtClean="0"/>
              <a:t>niñas </a:t>
            </a:r>
            <a:r>
              <a:rPr lang="es-AR" sz="7200" i="1" dirty="0"/>
              <a:t>y </a:t>
            </a:r>
            <a:r>
              <a:rPr lang="es-AR" sz="7200" i="1" dirty="0" smtClean="0"/>
              <a:t>adolescentes.</a:t>
            </a:r>
            <a:endParaRPr lang="es-AR" sz="72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26885" y="6288994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* El decálogo fue construido en base a las recomendaciones de la Defensoría del Publico y la Autoridad Federal de Servicio de Comunicación Audiovisual.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41802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¡Gracias!</a:t>
            </a:r>
            <a:br>
              <a:rPr lang="es-AR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5400" b="1" dirty="0" smtClean="0">
                <a:solidFill>
                  <a:schemeClr val="accent6">
                    <a:lumMod val="75000"/>
                  </a:schemeClr>
                </a:solidFill>
              </a:rPr>
              <a:t>www.crisolps.org.ar</a:t>
            </a:r>
            <a:endParaRPr lang="es-AR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572000" y="210697"/>
            <a:ext cx="4248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 de Trabajo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54806329"/>
              </p:ext>
            </p:extLst>
          </p:nvPr>
        </p:nvGraphicFramePr>
        <p:xfrm>
          <a:off x="0" y="620688"/>
          <a:ext cx="8964230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87016" y="5010661"/>
            <a:ext cx="8533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/>
              <a:t>El monitoreo se realizó durante los meses de 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abril y mayo de 2016</a:t>
            </a:r>
            <a:endParaRPr lang="es-AR" sz="20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52" y="5460185"/>
            <a:ext cx="1861315" cy="99109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5731107"/>
            <a:ext cx="1173049" cy="30499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49" y="5797468"/>
            <a:ext cx="1695531" cy="31811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806311"/>
            <a:ext cx="1492288" cy="31233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31" y="5671742"/>
            <a:ext cx="1980087" cy="4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Microsoft Excel - Hoja de Codificacion - vacia  [Modo de compatibilidad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25179" r="40689" b="6926"/>
          <a:stretch/>
        </p:blipFill>
        <p:spPr>
          <a:xfrm>
            <a:off x="611560" y="1052736"/>
            <a:ext cx="8099547" cy="5219162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572000" y="210697"/>
            <a:ext cx="4248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 de Trabajo</a:t>
            </a:r>
          </a:p>
        </p:txBody>
      </p:sp>
    </p:spTree>
    <p:extLst>
      <p:ext uri="{BB962C8B-B14F-4D97-AF65-F5344CB8AC3E}">
        <p14:creationId xmlns:p14="http://schemas.microsoft.com/office/powerpoint/2010/main" val="34080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572000" y="210697"/>
            <a:ext cx="4248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Metodología de Trabajo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8" y="1936163"/>
            <a:ext cx="3976754" cy="29825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82" y="1670571"/>
            <a:ext cx="4593588" cy="34451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3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1218" y="0"/>
            <a:ext cx="73527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2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 es la importancia de analizar las representaciones </a:t>
            </a:r>
          </a:p>
          <a:p>
            <a:pPr algn="r"/>
            <a:r>
              <a:rPr lang="es-AR" sz="2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mediáticas de los/as jóvenes?</a:t>
            </a:r>
            <a:endParaRPr lang="es-AR" sz="24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98558" y="176270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/>
              <a:t>Comenzamos el Monitoreo partiendo de 2 supuestos:</a:t>
            </a:r>
            <a:endParaRPr lang="es-AR" sz="2400" b="1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182026076"/>
              </p:ext>
            </p:extLst>
          </p:nvPr>
        </p:nvGraphicFramePr>
        <p:xfrm>
          <a:off x="359532" y="2780928"/>
          <a:ext cx="8568952" cy="2459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32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774911" y="210697"/>
            <a:ext cx="2045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AR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Gráfic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46674"/>
              </p:ext>
            </p:extLst>
          </p:nvPr>
        </p:nvGraphicFramePr>
        <p:xfrm>
          <a:off x="395278" y="2348880"/>
          <a:ext cx="842493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11560" y="1197270"/>
            <a:ext cx="8208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/>
              <a:t>Durante las 9 semanas que duró el monitoreo leímos un total de </a:t>
            </a:r>
            <a:r>
              <a:rPr lang="es-AR" b="1" dirty="0" smtClean="0"/>
              <a:t>9576 noticias</a:t>
            </a:r>
            <a:r>
              <a:rPr lang="es-AR" dirty="0" smtClean="0"/>
              <a:t>. De esta cantidad de artículos solo tomamos para el análisis aquellas que hacían referencia a jóvenes y pobreza: </a:t>
            </a:r>
            <a:r>
              <a:rPr lang="es-AR" b="1" dirty="0" smtClean="0"/>
              <a:t>156 en total</a:t>
            </a:r>
            <a:r>
              <a:rPr lang="es-AR" dirty="0" smtClean="0"/>
              <a:t>, es decir el </a:t>
            </a:r>
            <a:r>
              <a:rPr lang="es-AR" b="1" dirty="0" smtClean="0"/>
              <a:t>1,5</a:t>
            </a:r>
            <a:r>
              <a:rPr lang="es-AR" b="1" dirty="0" smtClean="0"/>
              <a:t>%</a:t>
            </a:r>
            <a:r>
              <a:rPr lang="es-AR" dirty="0" smtClean="0"/>
              <a:t> de las noticias.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107504" y="6354312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Base: total noticias monitoreadas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36429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774911" y="210697"/>
            <a:ext cx="2045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AR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Gráfic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782098"/>
              </p:ext>
            </p:extLst>
          </p:nvPr>
        </p:nvGraphicFramePr>
        <p:xfrm>
          <a:off x="611560" y="1676939"/>
          <a:ext cx="7731685" cy="4788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632027" y="1224785"/>
            <a:ext cx="616553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AR" sz="2160" b="1" dirty="0">
                <a:solidFill>
                  <a:prstClr val="black"/>
                </a:solidFill>
              </a:rPr>
              <a:t>¿Cómo es la distribución de las noticias por sección?</a:t>
            </a:r>
          </a:p>
        </p:txBody>
      </p:sp>
      <p:sp>
        <p:nvSpPr>
          <p:cNvPr id="9" name="1 Rectángulo"/>
          <p:cNvSpPr/>
          <p:nvPr/>
        </p:nvSpPr>
        <p:spPr>
          <a:xfrm>
            <a:off x="6516216" y="2708920"/>
            <a:ext cx="1584176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11" name="10 CuadroTexto"/>
          <p:cNvSpPr txBox="1"/>
          <p:nvPr/>
        </p:nvSpPr>
        <p:spPr>
          <a:xfrm>
            <a:off x="107504" y="6354312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Base: total noticias monitoreadas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32778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65914" y="1210055"/>
            <a:ext cx="482453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160" b="1" dirty="0" smtClean="0">
                <a:solidFill>
                  <a:prstClr val="black"/>
                </a:solidFill>
              </a:rPr>
              <a:t>Temáticas de las noticias monitoreadas</a:t>
            </a:r>
            <a:endParaRPr lang="es-AR" sz="2160" b="1" dirty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774911" y="210697"/>
            <a:ext cx="2045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AR" sz="3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AR" sz="3200" b="1" dirty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8 Gráfic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004439"/>
              </p:ext>
            </p:extLst>
          </p:nvPr>
        </p:nvGraphicFramePr>
        <p:xfrm>
          <a:off x="179512" y="1772816"/>
          <a:ext cx="8640701" cy="416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1 Rectángulo"/>
          <p:cNvSpPr/>
          <p:nvPr/>
        </p:nvSpPr>
        <p:spPr>
          <a:xfrm>
            <a:off x="4644008" y="2216999"/>
            <a:ext cx="3960440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107504" y="6354312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Base: total noticias monitoreadas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102768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Presentación CrosMed 15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CrosMed 1508</Template>
  <TotalTime>1590</TotalTime>
  <Words>1114</Words>
  <Application>Microsoft Office PowerPoint</Application>
  <PresentationFormat>Presentación en pantalla (4:3)</PresentationFormat>
  <Paragraphs>99</Paragraphs>
  <Slides>25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Presentación CrosMed 1508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  www.crisolps.org.ar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</dc:creator>
  <cp:lastModifiedBy>Usuario</cp:lastModifiedBy>
  <cp:revision>163</cp:revision>
  <dcterms:created xsi:type="dcterms:W3CDTF">2016-08-16T20:20:55Z</dcterms:created>
  <dcterms:modified xsi:type="dcterms:W3CDTF">2016-10-28T17:38:48Z</dcterms:modified>
</cp:coreProperties>
</file>