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9" r:id="rId4"/>
    <p:sldId id="269" r:id="rId5"/>
    <p:sldId id="256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F7A215-B832-444B-AE83-B858EC62BFC6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CD3C51-3D4B-4137-9443-8FE243F382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429024"/>
          </a:xfrm>
        </p:spPr>
        <p:txBody>
          <a:bodyPr>
            <a:normAutofit/>
          </a:bodyPr>
          <a:lstStyle/>
          <a:p>
            <a:r>
              <a:rPr lang="es-ES" b="1" i="1" dirty="0"/>
              <a:t>EDUCANDO(NOS) CON PERSPECTIVA DE GÉNERO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4643446"/>
            <a:ext cx="7562880" cy="1928826"/>
          </a:xfrm>
        </p:spPr>
        <p:txBody>
          <a:bodyPr>
            <a:normAutofit/>
          </a:bodyPr>
          <a:lstStyle/>
          <a:p>
            <a:pPr algn="r"/>
            <a:endParaRPr lang="es-ES" dirty="0" smtClean="0">
              <a:solidFill>
                <a:schemeClr val="tx1"/>
              </a:solidFill>
            </a:endParaRPr>
          </a:p>
          <a:p>
            <a:pPr algn="r"/>
            <a:r>
              <a:rPr lang="es-ES" dirty="0" smtClean="0">
                <a:solidFill>
                  <a:schemeClr val="tx1"/>
                </a:solidFill>
              </a:rPr>
              <a:t>Graciela Resala</a:t>
            </a:r>
          </a:p>
          <a:p>
            <a:pPr algn="r"/>
            <a:r>
              <a:rPr lang="es-ES" dirty="0" smtClean="0">
                <a:solidFill>
                  <a:schemeClr val="tx1"/>
                </a:solidFill>
              </a:rPr>
              <a:t>Tutora</a:t>
            </a:r>
          </a:p>
          <a:p>
            <a:pPr algn="r"/>
            <a:r>
              <a:rPr lang="es-ES" dirty="0" smtClean="0">
                <a:solidFill>
                  <a:schemeClr val="tx1"/>
                </a:solidFill>
              </a:rPr>
              <a:t>Agosto/2017</a:t>
            </a:r>
          </a:p>
          <a:p>
            <a:pPr algn="r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Escucharlas y escucharnos…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s-ES" dirty="0">
                <a:latin typeface="Calibri" pitchFamily="34" charset="0"/>
              </a:rPr>
              <a:t>Pensar  los reclamos de nuestras estudiantes como fuerzas instituyentes que vienen a interrogar un instituido, obligándonos así a repensar y reconstruir nuevas formas de organización institucional y convivencia en equidad de género. 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1849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Y una pregunta: </a:t>
            </a:r>
            <a:r>
              <a:rPr lang="es-ES" b="1" i="1" dirty="0">
                <a:latin typeface="Calibri" pitchFamily="34" charset="0"/>
              </a:rPr>
              <a:t>¿EDUCANDO(NOS) EN IGUALDAD </a:t>
            </a:r>
            <a:r>
              <a:rPr lang="es-ES" b="1" i="1" dirty="0" smtClean="0">
                <a:latin typeface="Calibri" pitchFamily="34" charset="0"/>
              </a:rPr>
              <a:t>O EN EQUIDAD</a:t>
            </a:r>
            <a:r>
              <a:rPr lang="es-ES" b="1" i="1" dirty="0">
                <a:latin typeface="Calibri" pitchFamily="34" charset="0"/>
              </a:rPr>
              <a:t>?</a:t>
            </a:r>
            <a:endParaRPr lang="es-ES" dirty="0"/>
          </a:p>
        </p:txBody>
      </p:sp>
      <p:pic>
        <p:nvPicPr>
          <p:cNvPr id="4" name="3 Marcador de contenido" descr="igualdadvsequidad-1-456x3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3000372"/>
            <a:ext cx="4343400" cy="3248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PROBL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8429683" cy="5626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Consultas a Tutorías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endParaRPr lang="es-ES" sz="3000" dirty="0" smtClean="0">
              <a:latin typeface="Calibri" pitchFamily="34" charset="0"/>
            </a:endParaRPr>
          </a:p>
          <a:p>
            <a:r>
              <a:rPr lang="es-ES" sz="3000" dirty="0" smtClean="0">
                <a:latin typeface="Calibri" pitchFamily="34" charset="0"/>
              </a:rPr>
              <a:t>Fueron tres, durante </a:t>
            </a:r>
            <a:r>
              <a:rPr lang="es-ES" sz="3000" dirty="0">
                <a:latin typeface="Calibri" pitchFamily="34" charset="0"/>
              </a:rPr>
              <a:t>el segundo cuatrimestre del año 2016 y el primero del </a:t>
            </a:r>
            <a:r>
              <a:rPr lang="es-ES" sz="3000" dirty="0" smtClean="0">
                <a:latin typeface="Calibri" pitchFamily="34" charset="0"/>
              </a:rPr>
              <a:t>2017.</a:t>
            </a:r>
          </a:p>
          <a:p>
            <a:endParaRPr lang="es-ES" sz="3000" dirty="0" smtClean="0">
              <a:latin typeface="Calibri" pitchFamily="34" charset="0"/>
            </a:endParaRPr>
          </a:p>
          <a:p>
            <a:r>
              <a:rPr lang="es-ES" sz="3000" dirty="0" smtClean="0">
                <a:latin typeface="Calibri" pitchFamily="34" charset="0"/>
              </a:rPr>
              <a:t>Dos </a:t>
            </a:r>
            <a:r>
              <a:rPr lang="es-ES" sz="3000" dirty="0">
                <a:latin typeface="Calibri" pitchFamily="34" charset="0"/>
              </a:rPr>
              <a:t>la realizaron estudiantes </a:t>
            </a:r>
            <a:r>
              <a:rPr lang="es-ES" sz="3000" dirty="0" smtClean="0">
                <a:latin typeface="Calibri" pitchFamily="34" charset="0"/>
              </a:rPr>
              <a:t>mujeres, la otra </a:t>
            </a:r>
            <a:r>
              <a:rPr lang="es-ES" sz="3000" dirty="0">
                <a:latin typeface="Calibri" pitchFamily="34" charset="0"/>
              </a:rPr>
              <a:t>la inició un grupo que incluía también a estudiantes varones.  </a:t>
            </a:r>
            <a:endParaRPr lang="es-ES" sz="3000" dirty="0" smtClean="0">
              <a:latin typeface="Calibri" pitchFamily="34" charset="0"/>
            </a:endParaRPr>
          </a:p>
          <a:p>
            <a:endParaRPr lang="es-ES" sz="3000" dirty="0" smtClean="0">
              <a:latin typeface="Calibri" pitchFamily="34" charset="0"/>
            </a:endParaRPr>
          </a:p>
          <a:p>
            <a:endParaRPr lang="es-ES" sz="2800" dirty="0" smtClean="0">
              <a:latin typeface="Calibri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Consultas a Tutorías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alibri" pitchFamily="34" charset="0"/>
              </a:rPr>
              <a:t>Primer caso: se  trabajó en conjunto con el Regente de la carrera. </a:t>
            </a:r>
          </a:p>
          <a:p>
            <a:r>
              <a:rPr lang="es-ES" dirty="0" smtClean="0">
                <a:latin typeface="Calibri" pitchFamily="34" charset="0"/>
              </a:rPr>
              <a:t>Segundo caso: se incluyó además al profesor del Taller  en el que aconteció el hecho y se intervino también  con la totalidad del grupo-clase. </a:t>
            </a:r>
          </a:p>
          <a:p>
            <a:r>
              <a:rPr lang="es-ES" dirty="0" smtClean="0">
                <a:latin typeface="Calibri" pitchFamily="34" charset="0"/>
              </a:rPr>
              <a:t>Tercer caso:  al estar involucrado un profesor, fue el equipo de conducción en su conjunto (no sólo el Regente) quien se sumó al trabajo.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ES" b="1" dirty="0">
                <a:latin typeface="Calibri" pitchFamily="34" charset="0"/>
              </a:rPr>
              <a:t>Repercusiones institucionales</a:t>
            </a:r>
            <a:r>
              <a:rPr lang="es-ES" dirty="0">
                <a:latin typeface="Calibri" pitchFamily="34" charset="0"/>
              </a:rPr>
              <a:t/>
            </a:r>
            <a:br>
              <a:rPr lang="es-ES" dirty="0">
                <a:latin typeface="Calibri" pitchFamily="34" charset="0"/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78634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1"/>
                </a:solidFill>
                <a:latin typeface="Calibri" pitchFamily="34" charset="0"/>
              </a:rPr>
              <a:t>Son varias las áreas que se sumaron a las acciones en ese sentido.</a:t>
            </a:r>
          </a:p>
          <a:p>
            <a:pPr lvl="0" algn="just"/>
            <a:endParaRPr lang="es-ES" b="1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algn="just"/>
            <a:r>
              <a:rPr lang="es-ES" b="1" u="sng" dirty="0" smtClean="0">
                <a:solidFill>
                  <a:schemeClr val="tx1"/>
                </a:solidFill>
                <a:latin typeface="Calibri" pitchFamily="34" charset="0"/>
              </a:rPr>
              <a:t>Consejo </a:t>
            </a:r>
            <a:r>
              <a:rPr lang="es-ES" b="1" u="sng" dirty="0">
                <a:solidFill>
                  <a:schemeClr val="tx1"/>
                </a:solidFill>
                <a:latin typeface="Calibri" pitchFamily="34" charset="0"/>
              </a:rPr>
              <a:t>Directivo:</a:t>
            </a:r>
            <a:r>
              <a:rPr lang="es-ES" b="1" dirty="0">
                <a:solidFill>
                  <a:schemeClr val="tx1"/>
                </a:solidFill>
                <a:latin typeface="Calibri" pitchFamily="34" charset="0"/>
              </a:rPr>
              <a:t> evaluó la necesidad de contar con un Protocolo de Género y para ello propuso que el trabajo de elaboración estuviera en la órbita de tres actores institucionales: un miembro de la conducción, la coordinadora del Área de Bienestar estudiantil y la Tutora.</a:t>
            </a:r>
          </a:p>
          <a:p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Calibri" pitchFamily="34" charset="0"/>
              </a:rPr>
              <a:t>Repercusiones institucionales</a:t>
            </a: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u="sng" dirty="0">
                <a:latin typeface="Calibri" pitchFamily="34" charset="0"/>
              </a:rPr>
              <a:t>Equipo de conducción</a:t>
            </a:r>
            <a:r>
              <a:rPr lang="es-ES" b="1" dirty="0">
                <a:latin typeface="Calibri" pitchFamily="34" charset="0"/>
              </a:rPr>
              <a:t> </a:t>
            </a:r>
          </a:p>
          <a:p>
            <a:r>
              <a:rPr lang="es-ES" dirty="0" smtClean="0">
                <a:latin typeface="Calibri" pitchFamily="34" charset="0"/>
              </a:rPr>
              <a:t>Reunión </a:t>
            </a:r>
            <a:r>
              <a:rPr lang="es-ES" dirty="0">
                <a:latin typeface="Calibri" pitchFamily="34" charset="0"/>
              </a:rPr>
              <a:t>docente, que da inicio al segundo cuatrimestre/2017: "Género y Formación" conversará con los/as docentes, la Dra. Graciela </a:t>
            </a:r>
            <a:r>
              <a:rPr lang="es-ES" dirty="0" err="1">
                <a:latin typeface="Calibri" pitchFamily="34" charset="0"/>
              </a:rPr>
              <a:t>Morgade</a:t>
            </a:r>
            <a:r>
              <a:rPr lang="es-ES" dirty="0">
                <a:latin typeface="Calibri" pitchFamily="34" charset="0"/>
              </a:rPr>
              <a:t>, Investigadora y especialista en Educación Sexual,  con enfoque de Género y Derechos Humanos.</a:t>
            </a:r>
          </a:p>
          <a:p>
            <a:pPr lvl="0"/>
            <a:r>
              <a:rPr lang="es-ES" dirty="0" smtClean="0">
                <a:latin typeface="Calibri" pitchFamily="34" charset="0"/>
              </a:rPr>
              <a:t>Mes </a:t>
            </a:r>
            <a:r>
              <a:rPr lang="es-ES" dirty="0">
                <a:latin typeface="Calibri" pitchFamily="34" charset="0"/>
              </a:rPr>
              <a:t>de octubre, Jornada institucional sobre  "Perspectiva de género en el </a:t>
            </a:r>
            <a:r>
              <a:rPr lang="es-ES" dirty="0" err="1">
                <a:latin typeface="Calibri" pitchFamily="34" charset="0"/>
              </a:rPr>
              <a:t>ISTLyR</a:t>
            </a:r>
            <a:r>
              <a:rPr lang="es-ES" dirty="0">
                <a:latin typeface="Calibri" pitchFamily="34" charset="0"/>
              </a:rPr>
              <a:t>". 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Calibri" pitchFamily="34" charset="0"/>
              </a:rPr>
              <a:t>Repercusiones institucionales</a:t>
            </a: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endParaRPr lang="es-ES" sz="3200" b="1" u="sng" dirty="0" smtClean="0">
              <a:latin typeface="Calibri" pitchFamily="34" charset="0"/>
            </a:endParaRPr>
          </a:p>
          <a:p>
            <a:r>
              <a:rPr lang="es-ES" sz="3200" b="1" u="sng" dirty="0" smtClean="0">
                <a:latin typeface="Calibri" pitchFamily="34" charset="0"/>
              </a:rPr>
              <a:t>El </a:t>
            </a:r>
            <a:r>
              <a:rPr lang="es-ES" sz="3200" b="1" u="sng" dirty="0">
                <a:latin typeface="Calibri" pitchFamily="34" charset="0"/>
              </a:rPr>
              <a:t>Departamento de Formación Teórica</a:t>
            </a:r>
            <a:r>
              <a:rPr lang="es-ES" sz="3200" b="1" dirty="0">
                <a:latin typeface="Calibri" pitchFamily="34" charset="0"/>
              </a:rPr>
              <a:t> </a:t>
            </a:r>
            <a:r>
              <a:rPr lang="es-ES" sz="3200" dirty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es-ES" sz="3200" dirty="0">
                <a:latin typeface="Calibri" pitchFamily="34" charset="0"/>
              </a:rPr>
              <a:t>	</a:t>
            </a:r>
            <a:r>
              <a:rPr lang="es-ES" sz="3200" dirty="0" smtClean="0">
                <a:latin typeface="Calibri" pitchFamily="34" charset="0"/>
              </a:rPr>
              <a:t>Invitó </a:t>
            </a:r>
            <a:r>
              <a:rPr lang="es-ES" sz="3200" dirty="0">
                <a:latin typeface="Calibri" pitchFamily="34" charset="0"/>
              </a:rPr>
              <a:t>a toda la comunidad educativa a enviar artículos para ser publicados en la </a:t>
            </a:r>
            <a:r>
              <a:rPr lang="es-ES" sz="3200" i="1" dirty="0">
                <a:latin typeface="Calibri" pitchFamily="34" charset="0"/>
              </a:rPr>
              <a:t>Revista Itinerarios</a:t>
            </a:r>
            <a:r>
              <a:rPr lang="es-ES" sz="3200" dirty="0">
                <a:latin typeface="Calibri" pitchFamily="34" charset="0"/>
              </a:rPr>
              <a:t> Digital, cuyo tema es “</a:t>
            </a:r>
            <a:r>
              <a:rPr lang="es-ES" sz="3200" i="1" dirty="0">
                <a:latin typeface="Calibri" pitchFamily="34" charset="0"/>
              </a:rPr>
              <a:t>La</a:t>
            </a:r>
            <a:r>
              <a:rPr lang="es-ES" sz="3200" b="1" i="1" dirty="0">
                <a:latin typeface="Calibri" pitchFamily="34" charset="0"/>
              </a:rPr>
              <a:t> </a:t>
            </a:r>
            <a:r>
              <a:rPr lang="es-ES" sz="3200" i="1" dirty="0">
                <a:latin typeface="Calibri" pitchFamily="34" charset="0"/>
              </a:rPr>
              <a:t>perspectiva de género en las prácticas educativas, recreativas y de comunicación</a:t>
            </a:r>
            <a:r>
              <a:rPr lang="es-ES" sz="3200" i="1" dirty="0" smtClean="0">
                <a:latin typeface="Calibri" pitchFamily="34" charset="0"/>
              </a:rPr>
              <a:t>”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Calibri" pitchFamily="34" charset="0"/>
              </a:rPr>
              <a:t>Repercusiones institucionales</a:t>
            </a: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s-ES" sz="3500" b="1" u="sng" dirty="0">
                <a:latin typeface="Calibri" pitchFamily="34" charset="0"/>
              </a:rPr>
              <a:t>Tutorías</a:t>
            </a:r>
            <a:r>
              <a:rPr lang="es-ES" sz="3500" b="1" dirty="0">
                <a:latin typeface="Calibri" pitchFamily="34" charset="0"/>
              </a:rPr>
              <a:t> ,  </a:t>
            </a:r>
            <a:r>
              <a:rPr lang="es-ES" sz="3500" b="1" u="sng" dirty="0">
                <a:latin typeface="Calibri" pitchFamily="34" charset="0"/>
              </a:rPr>
              <a:t>Área de Acompañamiento </a:t>
            </a:r>
            <a:r>
              <a:rPr lang="es-ES" sz="3500" dirty="0">
                <a:latin typeface="Calibri" pitchFamily="34" charset="0"/>
              </a:rPr>
              <a:t>y </a:t>
            </a:r>
            <a:r>
              <a:rPr lang="es-ES" sz="3500" b="1" u="sng" dirty="0">
                <a:latin typeface="Calibri" pitchFamily="34" charset="0"/>
              </a:rPr>
              <a:t>Bienestar estudiantil</a:t>
            </a:r>
            <a:r>
              <a:rPr lang="es-ES" sz="3500" dirty="0">
                <a:latin typeface="Calibri" pitchFamily="34" charset="0"/>
              </a:rPr>
              <a:t>, conjuntamente con un </a:t>
            </a:r>
            <a:r>
              <a:rPr lang="es-ES" sz="3500" b="1" u="sng" dirty="0">
                <a:latin typeface="Calibri" pitchFamily="34" charset="0"/>
              </a:rPr>
              <a:t>grupo de estudiantes de las tres carreras </a:t>
            </a:r>
            <a:endParaRPr lang="es-ES" sz="3500" b="1" u="sng" dirty="0" smtClean="0">
              <a:latin typeface="Calibri" pitchFamily="34" charset="0"/>
            </a:endParaRPr>
          </a:p>
          <a:p>
            <a:endParaRPr lang="es-ES" sz="3500" b="1" u="sng" dirty="0">
              <a:latin typeface="Calibri" pitchFamily="34" charset="0"/>
            </a:endParaRPr>
          </a:p>
          <a:p>
            <a:pPr>
              <a:buNone/>
            </a:pPr>
            <a:r>
              <a:rPr lang="es-ES" sz="3500" dirty="0" smtClean="0">
                <a:latin typeface="Calibri" pitchFamily="34" charset="0"/>
              </a:rPr>
              <a:t>	Semana</a:t>
            </a:r>
            <a:r>
              <a:rPr lang="es-ES" sz="3500" b="1" dirty="0" smtClean="0">
                <a:latin typeface="Calibri" pitchFamily="34" charset="0"/>
              </a:rPr>
              <a:t> </a:t>
            </a:r>
            <a:r>
              <a:rPr lang="es-ES" sz="3500" b="1" i="1" dirty="0">
                <a:latin typeface="Calibri" pitchFamily="34" charset="0"/>
              </a:rPr>
              <a:t>"Educando(nos) con perspectiva de Género"</a:t>
            </a:r>
            <a:r>
              <a:rPr lang="es-ES" sz="3500" dirty="0">
                <a:latin typeface="Calibri" pitchFamily="34" charset="0"/>
              </a:rPr>
              <a:t>  (5-9/junio 2017)</a:t>
            </a:r>
          </a:p>
          <a:p>
            <a:pPr>
              <a:buNone/>
            </a:pPr>
            <a:r>
              <a:rPr lang="es-ES" sz="3500" dirty="0">
                <a:latin typeface="Calibri" pitchFamily="34" charset="0"/>
              </a:rPr>
              <a:t>	</a:t>
            </a:r>
            <a:r>
              <a:rPr lang="es-ES" sz="3500" dirty="0" smtClean="0">
                <a:latin typeface="Calibri" pitchFamily="34" charset="0"/>
              </a:rPr>
              <a:t>Trabajo </a:t>
            </a:r>
            <a:r>
              <a:rPr lang="es-ES" sz="3500" dirty="0">
                <a:latin typeface="Calibri" pitchFamily="34" charset="0"/>
              </a:rPr>
              <a:t>de diagnóstico y, al mismo tiempo, de sensibilización de toda la comunidad educativa sobre la importancia de revisar vínculos y prácticas y  comenzar a desnaturalizar algunas expresiones de la violencia de género. (Ley  26.485)  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>
                <a:latin typeface="Calibri" pitchFamily="34" charset="0"/>
              </a:rPr>
              <a:t>¿Cómo seguimos? </a:t>
            </a:r>
            <a:r>
              <a:rPr lang="es-ES" dirty="0">
                <a:latin typeface="Calibri" pitchFamily="34" charset="0"/>
              </a:rPr>
              <a:t/>
            </a:r>
            <a:br>
              <a:rPr lang="es-ES" dirty="0">
                <a:latin typeface="Calibri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857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>
                <a:latin typeface="Calibri" pitchFamily="34" charset="0"/>
              </a:rPr>
              <a:t>Ejes para el trabajo que continúa:</a:t>
            </a:r>
          </a:p>
          <a:p>
            <a:r>
              <a:rPr lang="es-ES" sz="3200" u="sng" dirty="0">
                <a:latin typeface="Calibri" pitchFamily="34" charset="0"/>
              </a:rPr>
              <a:t>Corporalidades y límites</a:t>
            </a:r>
            <a:r>
              <a:rPr lang="es-ES" sz="3200" dirty="0">
                <a:latin typeface="Calibri" pitchFamily="34" charset="0"/>
              </a:rPr>
              <a:t> </a:t>
            </a:r>
            <a:endParaRPr lang="es-ES" sz="3200" dirty="0" smtClean="0">
              <a:latin typeface="Calibri" pitchFamily="34" charset="0"/>
            </a:endParaRPr>
          </a:p>
          <a:p>
            <a:r>
              <a:rPr lang="es-ES" sz="3200" u="sng" dirty="0" smtClean="0">
                <a:latin typeface="Calibri" pitchFamily="34" charset="0"/>
              </a:rPr>
              <a:t>Lenguaje inclusivo</a:t>
            </a:r>
            <a:r>
              <a:rPr lang="es-ES" sz="3200" dirty="0" smtClean="0">
                <a:latin typeface="Calibri" pitchFamily="34" charset="0"/>
              </a:rPr>
              <a:t>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u="sng" dirty="0">
                <a:latin typeface="Calibri" pitchFamily="34" charset="0"/>
              </a:rPr>
              <a:t>Normas de convivencia con perspectiva de </a:t>
            </a:r>
            <a:r>
              <a:rPr lang="es-ES" sz="3200" u="sng" dirty="0" smtClean="0">
                <a:latin typeface="Calibri" pitchFamily="34" charset="0"/>
              </a:rPr>
              <a:t>Género </a:t>
            </a:r>
            <a:endParaRPr lang="es-ES" sz="3200" u="sng" dirty="0">
              <a:latin typeface="Calibri" pitchFamily="34" charset="0"/>
            </a:endParaRPr>
          </a:p>
          <a:p>
            <a:r>
              <a:rPr lang="es-ES" sz="3200" u="sng" dirty="0">
                <a:latin typeface="Calibri" pitchFamily="34" charset="0"/>
              </a:rPr>
              <a:t>Equipo plural para el abordaje de </a:t>
            </a:r>
            <a:r>
              <a:rPr lang="es-ES" sz="3200" u="sng" dirty="0" smtClean="0">
                <a:latin typeface="Calibri" pitchFamily="34" charset="0"/>
              </a:rPr>
              <a:t>consultas relacionadas con violencia contra nuestras estudiantes  mujeres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u="sng" dirty="0">
                <a:latin typeface="Calibri" pitchFamily="34" charset="0"/>
              </a:rPr>
              <a:t>Jornadas anuales centradas en Educar en </a:t>
            </a:r>
            <a:r>
              <a:rPr lang="es-ES" sz="3200" u="sng" dirty="0" smtClean="0">
                <a:latin typeface="Calibri" pitchFamily="34" charset="0"/>
              </a:rPr>
              <a:t>Igualdad (</a:t>
            </a:r>
            <a:r>
              <a:rPr lang="es-ES" sz="3200" dirty="0" smtClean="0">
                <a:latin typeface="Calibri" pitchFamily="34" charset="0"/>
              </a:rPr>
              <a:t>Ley 27.234)</a:t>
            </a:r>
          </a:p>
          <a:p>
            <a:r>
              <a:rPr lang="es-ES" sz="3200" u="sng" dirty="0" smtClean="0">
                <a:latin typeface="Calibri" pitchFamily="34" charset="0"/>
              </a:rPr>
              <a:t>Trabajar con otras instituciones</a:t>
            </a:r>
            <a:endParaRPr lang="es-E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350</Words>
  <Application>Microsoft Office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EDUCANDO(NOS) CON PERSPECTIVA DE GÉNERO </vt:lpstr>
      <vt:lpstr>Diapositiva 2</vt:lpstr>
      <vt:lpstr>Consultas a Tutorías </vt:lpstr>
      <vt:lpstr>Consultas a Tutorías </vt:lpstr>
      <vt:lpstr>Repercusiones institucionales </vt:lpstr>
      <vt:lpstr>Repercusiones institucionales </vt:lpstr>
      <vt:lpstr>Repercusiones institucionales </vt:lpstr>
      <vt:lpstr>Repercusiones institucionales </vt:lpstr>
      <vt:lpstr>¿Cómo seguimos?  </vt:lpstr>
      <vt:lpstr> Escucharlas y escucharnos… </vt:lpstr>
      <vt:lpstr>Y una pregunta: ¿EDUCANDO(NOS) EN IGUALDAD O EN EQUIDAD?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EDUCANDO(NOS) CON PERSPECTIVA DE GÉNERO </dc:title>
  <dc:creator>Graciela</dc:creator>
  <cp:lastModifiedBy>Graciela</cp:lastModifiedBy>
  <cp:revision>11</cp:revision>
  <dcterms:created xsi:type="dcterms:W3CDTF">2017-08-08T12:29:51Z</dcterms:created>
  <dcterms:modified xsi:type="dcterms:W3CDTF">2017-09-13T13:28:28Z</dcterms:modified>
</cp:coreProperties>
</file>